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comments/comment2.xml" ContentType="application/vnd.openxmlformats-officedocument.presentationml.comments+xml"/>
  <Override PartName="/ppt/comments/comment3.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808" r:id="rId2"/>
    <p:sldMasterId id="2147483796" r:id="rId3"/>
    <p:sldMasterId id="2147483784" r:id="rId4"/>
    <p:sldMasterId id="2147483772" r:id="rId5"/>
  </p:sldMasterIdLst>
  <p:notesMasterIdLst>
    <p:notesMasterId r:id="rId46"/>
  </p:notesMasterIdLst>
  <p:handoutMasterIdLst>
    <p:handoutMasterId r:id="rId47"/>
  </p:handoutMasterIdLst>
  <p:sldIdLst>
    <p:sldId id="303" r:id="rId6"/>
    <p:sldId id="15049" r:id="rId7"/>
    <p:sldId id="15052" r:id="rId8"/>
    <p:sldId id="15053" r:id="rId9"/>
    <p:sldId id="15054" r:id="rId10"/>
    <p:sldId id="15058" r:id="rId11"/>
    <p:sldId id="15056" r:id="rId12"/>
    <p:sldId id="15061" r:id="rId13"/>
    <p:sldId id="749" r:id="rId14"/>
    <p:sldId id="15040" r:id="rId15"/>
    <p:sldId id="15041" r:id="rId16"/>
    <p:sldId id="856" r:id="rId17"/>
    <p:sldId id="15063" r:id="rId18"/>
    <p:sldId id="15065" r:id="rId19"/>
    <p:sldId id="260" r:id="rId20"/>
    <p:sldId id="15066" r:id="rId21"/>
    <p:sldId id="15067" r:id="rId22"/>
    <p:sldId id="15068" r:id="rId23"/>
    <p:sldId id="15057" r:id="rId24"/>
    <p:sldId id="15059" r:id="rId25"/>
    <p:sldId id="15060" r:id="rId26"/>
    <p:sldId id="15070" r:id="rId27"/>
    <p:sldId id="15071" r:id="rId28"/>
    <p:sldId id="15072" r:id="rId29"/>
    <p:sldId id="15069" r:id="rId30"/>
    <p:sldId id="15073" r:id="rId31"/>
    <p:sldId id="15074" r:id="rId32"/>
    <p:sldId id="15075" r:id="rId33"/>
    <p:sldId id="15064" r:id="rId34"/>
    <p:sldId id="15076" r:id="rId35"/>
    <p:sldId id="15044" r:id="rId36"/>
    <p:sldId id="15077" r:id="rId37"/>
    <p:sldId id="15078" r:id="rId38"/>
    <p:sldId id="15079" r:id="rId39"/>
    <p:sldId id="15055" r:id="rId40"/>
    <p:sldId id="15080" r:id="rId41"/>
    <p:sldId id="15048" r:id="rId42"/>
    <p:sldId id="15051" r:id="rId43"/>
    <p:sldId id="15050" r:id="rId44"/>
    <p:sldId id="15062" r:id="rId45"/>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vo" initials="v" lastIdx="1" clrIdx="0">
    <p:extLst>
      <p:ext uri="{19B8F6BF-5375-455C-9EA6-DF929625EA0E}">
        <p15:presenceInfo xmlns:p15="http://schemas.microsoft.com/office/powerpoint/2012/main" userId="vivo" providerId="None"/>
      </p:ext>
    </p:extLst>
  </p:cmAuthor>
  <p:cmAuthor id="2" name="Chunshan Xiong - Tencent2" initials="c" lastIdx="2" clrIdx="1">
    <p:extLst>
      <p:ext uri="{19B8F6BF-5375-455C-9EA6-DF929625EA0E}">
        <p15:presenceInfo xmlns:p15="http://schemas.microsoft.com/office/powerpoint/2012/main" userId="Chunshan Xiong - Tencent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0968E7"/>
    <a:srgbClr val="FFE181"/>
    <a:srgbClr val="62A14D"/>
    <a:srgbClr val="000000"/>
    <a:srgbClr val="C6D254"/>
    <a:srgbClr val="B1D254"/>
    <a:srgbClr val="72AF2F"/>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69" autoAdjust="0"/>
    <p:restoredTop sz="92673" autoAdjust="0"/>
  </p:normalViewPr>
  <p:slideViewPr>
    <p:cSldViewPr snapToGrid="0">
      <p:cViewPr varScale="1">
        <p:scale>
          <a:sx n="69" d="100"/>
          <a:sy n="69" d="100"/>
        </p:scale>
        <p:origin x="80" y="1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0" d="100"/>
          <a:sy n="40" d="100"/>
        </p:scale>
        <p:origin x="1640"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4-13T13:11:17.126" idx="1">
    <p:pos x="6339" y="2601"/>
    <p:text>SMF-&gt;AMF?</p:text>
    <p:extLst>
      <p:ext uri="{C676402C-5697-4E1C-873F-D02D1690AC5C}">
        <p15:threadingInfo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1-04-13T14:26:19.625" idx="2">
    <p:pos x="10" y="10"/>
    <p:text/>
    <p:extLst>
      <p:ext uri="{C676402C-5697-4E1C-873F-D02D1690AC5C}">
        <p15:threadingInfo xmlns:p15="http://schemas.microsoft.com/office/powerpoint/2012/main" timeZoneBias="-48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 dt="2021-04-13T14:22:32.894" idx="1">
    <p:pos x="10" y="10"/>
    <p:text/>
    <p:extLst>
      <p:ext uri="{C676402C-5697-4E1C-873F-D02D1690AC5C}">
        <p15:threadingInfo xmlns:p15="http://schemas.microsoft.com/office/powerpoint/2012/main" timeZoneBias="-48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4/16/2021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4/16/2021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14</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30</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16653" y="297019"/>
            <a:ext cx="7747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600" b="1" kern="1200" dirty="0">
                <a:solidFill>
                  <a:schemeClr val="tx1"/>
                </a:solidFill>
                <a:latin typeface="Arial "/>
                <a:ea typeface="+mn-ea"/>
                <a:cs typeface="Arial" panose="020B0604020202020204" pitchFamily="34" charset="0"/>
              </a:rPr>
              <a:t>3GPP TSG-SA WG2 Meeting #144E (e-meeting)</a:t>
            </a:r>
          </a:p>
          <a:p>
            <a:r>
              <a:rPr lang="en-US" sz="1600" b="1" kern="1200" dirty="0">
                <a:solidFill>
                  <a:schemeClr val="tx1"/>
                </a:solidFill>
                <a:latin typeface="Arial "/>
                <a:ea typeface="+mn-ea"/>
                <a:cs typeface="Arial" panose="020B0604020202020204" pitchFamily="34" charset="0"/>
              </a:rPr>
              <a:t>April 12 – 16, 2021, Elbonia</a:t>
            </a:r>
            <a:endParaRPr lang="sv-SE" altLang="en-US" sz="1600" b="1" kern="1200" dirty="0">
              <a:solidFill>
                <a:schemeClr val="tx1"/>
              </a:solidFill>
              <a:latin typeface="Arial "/>
              <a:ea typeface="+mn-ea"/>
              <a:cs typeface="Arial" panose="020B0604020202020204" pitchFamily="34" charset="0"/>
            </a:endParaRP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overrideClrMapping bg1="lt1" tx1="dk1" bg2="lt2" tx2="dk2" accent1="accent1" accent2="accent2" accent3="accent3" accent4="accent4" accent5="accent5" accent6="accent6" hlink="hlink" folHlink="folHlink"/>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D5049-C529-411D-82E9-E208C682FE62}"/>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EA5B74-02C9-4CBA-8319-D461269CD0D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E00F18-E031-4BBC-BB24-01B3A02D8A4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4205FA-24A8-4E2D-B109-30628E921E7D}"/>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FA208E-E789-40AC-9214-79BD48100AB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DB3469-33D3-4F19-9865-04452F121089}"/>
              </a:ext>
            </a:extLst>
          </p:cNvPr>
          <p:cNvSpPr>
            <a:spLocks noGrp="1"/>
          </p:cNvSpPr>
          <p:nvPr>
            <p:ph type="dt" sz="half" idx="10"/>
          </p:nvPr>
        </p:nvSpPr>
        <p:spPr>
          <a:xfrm>
            <a:off x="838200" y="6310311"/>
            <a:ext cx="2743200" cy="365125"/>
          </a:xfrm>
        </p:spPr>
        <p:txBody>
          <a:bodyPr/>
          <a:lstStyle/>
          <a:p>
            <a:fld id="{C6748C86-030F-4F43-A478-D12E6AEFF8D3}" type="datetimeFigureOut">
              <a:rPr lang="en-US" smtClean="0"/>
              <a:t>4/16/2021</a:t>
            </a:fld>
            <a:endParaRPr lang="en-US" dirty="0"/>
          </a:p>
        </p:txBody>
      </p:sp>
      <p:sp>
        <p:nvSpPr>
          <p:cNvPr id="8" name="Footer Placeholder 7">
            <a:extLst>
              <a:ext uri="{FF2B5EF4-FFF2-40B4-BE49-F238E27FC236}">
                <a16:creationId xmlns:a16="http://schemas.microsoft.com/office/drawing/2014/main" id="{69C80A31-67CA-43A2-B7CF-D2A00CA9228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27DB4AE-7526-40EE-8BE1-78FC67036B2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02620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62EC9-BD25-4680-ACE1-1D3D6472CD0C}"/>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2F53C249-1FC6-4200-B3E3-A719473663C3}"/>
              </a:ext>
            </a:extLst>
          </p:cNvPr>
          <p:cNvSpPr>
            <a:spLocks noGrp="1"/>
          </p:cNvSpPr>
          <p:nvPr>
            <p:ph type="dt" sz="half" idx="10"/>
          </p:nvPr>
        </p:nvSpPr>
        <p:spPr/>
        <p:txBody>
          <a:bodyPr/>
          <a:lstStyle/>
          <a:p>
            <a:fld id="{C6748C86-030F-4F43-A478-D12E6AEFF8D3}" type="datetimeFigureOut">
              <a:rPr lang="en-US" smtClean="0"/>
              <a:t>4/16/2021</a:t>
            </a:fld>
            <a:endParaRPr lang="en-US"/>
          </a:p>
        </p:txBody>
      </p:sp>
      <p:sp>
        <p:nvSpPr>
          <p:cNvPr id="4" name="Footer Placeholder 3">
            <a:extLst>
              <a:ext uri="{FF2B5EF4-FFF2-40B4-BE49-F238E27FC236}">
                <a16:creationId xmlns:a16="http://schemas.microsoft.com/office/drawing/2014/main" id="{63CF5CEE-2DE8-4AE7-A00E-F5FD917D1B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22E322-5D54-46B3-A330-71139029A40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5935323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FA6533-1FFF-4E2A-B039-608CB894B70D}"/>
              </a:ext>
            </a:extLst>
          </p:cNvPr>
          <p:cNvSpPr>
            <a:spLocks noGrp="1"/>
          </p:cNvSpPr>
          <p:nvPr>
            <p:ph type="dt" sz="half" idx="10"/>
          </p:nvPr>
        </p:nvSpPr>
        <p:spPr/>
        <p:txBody>
          <a:bodyPr/>
          <a:lstStyle/>
          <a:p>
            <a:fld id="{C6748C86-030F-4F43-A478-D12E6AEFF8D3}" type="datetimeFigureOut">
              <a:rPr lang="en-US" smtClean="0"/>
              <a:t>4/16/2021</a:t>
            </a:fld>
            <a:endParaRPr lang="en-US"/>
          </a:p>
        </p:txBody>
      </p:sp>
      <p:sp>
        <p:nvSpPr>
          <p:cNvPr id="3" name="Footer Placeholder 2">
            <a:extLst>
              <a:ext uri="{FF2B5EF4-FFF2-40B4-BE49-F238E27FC236}">
                <a16:creationId xmlns:a16="http://schemas.microsoft.com/office/drawing/2014/main" id="{3BB8B3E9-8798-4748-8FBC-27A3E6F0C40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FD5BBF-BFA8-42F8-8B3C-5F4578449E1C}"/>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886605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44B68-CC36-4F24-94DE-64B5B56A7D41}"/>
              </a:ext>
            </a:extLst>
          </p:cNvPr>
          <p:cNvSpPr>
            <a:spLocks noGrp="1"/>
          </p:cNvSpPr>
          <p:nvPr>
            <p:ph type="title"/>
          </p:nvPr>
        </p:nvSpPr>
        <p:spPr>
          <a:xfrm>
            <a:off x="840318" y="457200"/>
            <a:ext cx="393276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B5F50843-11BB-4F42-9C2D-51C6A6924B74}"/>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1D4B3599-DF4D-4BCE-9850-E8D6A0DD5C5D}"/>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3BC667-DDE7-41E2-B28D-FA225C96954E}"/>
              </a:ext>
            </a:extLst>
          </p:cNvPr>
          <p:cNvSpPr>
            <a:spLocks noGrp="1"/>
          </p:cNvSpPr>
          <p:nvPr>
            <p:ph type="dt" sz="half" idx="10"/>
          </p:nvPr>
        </p:nvSpPr>
        <p:spPr/>
        <p:txBody>
          <a:bodyPr/>
          <a:lstStyle/>
          <a:p>
            <a:fld id="{C6748C86-030F-4F43-A478-D12E6AEFF8D3}" type="datetimeFigureOut">
              <a:rPr lang="en-US" smtClean="0"/>
              <a:t>4/16/2021</a:t>
            </a:fld>
            <a:endParaRPr lang="en-US" dirty="0"/>
          </a:p>
        </p:txBody>
      </p:sp>
      <p:sp>
        <p:nvSpPr>
          <p:cNvPr id="6" name="Footer Placeholder 5">
            <a:extLst>
              <a:ext uri="{FF2B5EF4-FFF2-40B4-BE49-F238E27FC236}">
                <a16:creationId xmlns:a16="http://schemas.microsoft.com/office/drawing/2014/main" id="{1383E78C-4BAC-4AF9-B693-87FC86031FE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B921F88-36AE-4337-87CE-3103595128A1}"/>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9391017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023DD-F41B-4D7F-BC85-B696972A6753}"/>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F0D179-47CA-49DA-8BF3-1F09120E33C2}"/>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057715-E18D-4BBD-B76E-AA8050C43D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80195D-9E3E-4782-A40F-381724182839}"/>
              </a:ext>
            </a:extLst>
          </p:cNvPr>
          <p:cNvSpPr>
            <a:spLocks noGrp="1"/>
          </p:cNvSpPr>
          <p:nvPr>
            <p:ph type="dt" sz="half" idx="10"/>
          </p:nvPr>
        </p:nvSpPr>
        <p:spPr/>
        <p:txBody>
          <a:bodyPr/>
          <a:lstStyle/>
          <a:p>
            <a:fld id="{C6748C86-030F-4F43-A478-D12E6AEFF8D3}" type="datetimeFigureOut">
              <a:rPr lang="en-US" smtClean="0"/>
              <a:t>4/16/2021</a:t>
            </a:fld>
            <a:endParaRPr lang="en-US"/>
          </a:p>
        </p:txBody>
      </p:sp>
      <p:sp>
        <p:nvSpPr>
          <p:cNvPr id="6" name="Footer Placeholder 5">
            <a:extLst>
              <a:ext uri="{FF2B5EF4-FFF2-40B4-BE49-F238E27FC236}">
                <a16:creationId xmlns:a16="http://schemas.microsoft.com/office/drawing/2014/main" id="{8FCBE2A9-EE60-4218-A2F8-4823078FD3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327DB9-3BF7-45FE-9017-3934CBB1C33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1072203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5E1F-14D9-49D4-99E6-768C00172F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5B8564-C983-4BA6-8B14-0C5B8E4CEC41}"/>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7C87337-1AA6-47E1-BFCA-9F50014AF2EC}"/>
              </a:ext>
            </a:extLst>
          </p:cNvPr>
          <p:cNvSpPr>
            <a:spLocks noGrp="1"/>
          </p:cNvSpPr>
          <p:nvPr>
            <p:ph type="dt" sz="half" idx="10"/>
          </p:nvPr>
        </p:nvSpPr>
        <p:spPr/>
        <p:txBody>
          <a:bodyPr/>
          <a:lstStyle/>
          <a:p>
            <a:fld id="{C6748C86-030F-4F43-A478-D12E6AEFF8D3}" type="datetimeFigureOut">
              <a:rPr lang="en-US" smtClean="0"/>
              <a:t>4/16/2021</a:t>
            </a:fld>
            <a:endParaRPr lang="en-US"/>
          </a:p>
        </p:txBody>
      </p:sp>
      <p:sp>
        <p:nvSpPr>
          <p:cNvPr id="5" name="Footer Placeholder 4">
            <a:extLst>
              <a:ext uri="{FF2B5EF4-FFF2-40B4-BE49-F238E27FC236}">
                <a16:creationId xmlns:a16="http://schemas.microsoft.com/office/drawing/2014/main" id="{354237A2-D069-42A9-84FB-5A340B04152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EDEA2B-4DA8-4171-8BA8-02401A8CEF4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24137376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7E2AA8-7E3C-4FA4-9708-CF86A129227F}"/>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C10FDE-A969-4F8A-8FCB-A62FCE558432}"/>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3C2D98-F7BA-4E3D-BC56-58E3183FEE94}"/>
              </a:ext>
            </a:extLst>
          </p:cNvPr>
          <p:cNvSpPr>
            <a:spLocks noGrp="1"/>
          </p:cNvSpPr>
          <p:nvPr>
            <p:ph type="dt" sz="half" idx="10"/>
          </p:nvPr>
        </p:nvSpPr>
        <p:spPr/>
        <p:txBody>
          <a:bodyPr/>
          <a:lstStyle/>
          <a:p>
            <a:fld id="{C6748C86-030F-4F43-A478-D12E6AEFF8D3}" type="datetimeFigureOut">
              <a:rPr lang="en-US" smtClean="0"/>
              <a:t>4/16/2021</a:t>
            </a:fld>
            <a:endParaRPr lang="en-US"/>
          </a:p>
        </p:txBody>
      </p:sp>
      <p:sp>
        <p:nvSpPr>
          <p:cNvPr id="5" name="Footer Placeholder 4">
            <a:extLst>
              <a:ext uri="{FF2B5EF4-FFF2-40B4-BE49-F238E27FC236}">
                <a16:creationId xmlns:a16="http://schemas.microsoft.com/office/drawing/2014/main" id="{701C7A31-C8FC-491F-A8EB-8808871C1D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C56056-9F81-49A7-B18F-B3DC4E993685}"/>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678897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8522-9BB2-4BF3-BB31-D234E16677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E34B1B-AB0B-4F71-A1FA-C41B87A828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D3A2C0-5FED-4937-9991-57ADE36CAE7F}"/>
              </a:ext>
            </a:extLst>
          </p:cNvPr>
          <p:cNvSpPr>
            <a:spLocks noGrp="1"/>
          </p:cNvSpPr>
          <p:nvPr>
            <p:ph type="dt" sz="half" idx="10"/>
          </p:nvPr>
        </p:nvSpPr>
        <p:spPr/>
        <p:txBody>
          <a:bodyPr/>
          <a:lstStyle/>
          <a:p>
            <a:fld id="{A0CA202C-DF3B-4AF6-A4EB-1CACB965A9D2}" type="datetimeFigureOut">
              <a:rPr lang="en-US" smtClean="0"/>
              <a:t>4/16/2021</a:t>
            </a:fld>
            <a:endParaRPr lang="en-US"/>
          </a:p>
        </p:txBody>
      </p:sp>
      <p:sp>
        <p:nvSpPr>
          <p:cNvPr id="5" name="Footer Placeholder 4">
            <a:extLst>
              <a:ext uri="{FF2B5EF4-FFF2-40B4-BE49-F238E27FC236}">
                <a16:creationId xmlns:a16="http://schemas.microsoft.com/office/drawing/2014/main" id="{797A0353-F507-40AF-B055-77402575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BE979F-3E35-4A45-BADD-C980E8F20277}"/>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7466859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B4F29-EAE3-4465-ACCB-E59EB759C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7F1381-22D7-46F4-A565-51147EB399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F6B265-BBA9-4ABA-AB25-B3E2057CA675}"/>
              </a:ext>
            </a:extLst>
          </p:cNvPr>
          <p:cNvSpPr>
            <a:spLocks noGrp="1"/>
          </p:cNvSpPr>
          <p:nvPr>
            <p:ph type="dt" sz="half" idx="10"/>
          </p:nvPr>
        </p:nvSpPr>
        <p:spPr/>
        <p:txBody>
          <a:bodyPr/>
          <a:lstStyle/>
          <a:p>
            <a:fld id="{A0CA202C-DF3B-4AF6-A4EB-1CACB965A9D2}" type="datetimeFigureOut">
              <a:rPr lang="en-US" smtClean="0"/>
              <a:t>4/16/2021</a:t>
            </a:fld>
            <a:endParaRPr lang="en-US"/>
          </a:p>
        </p:txBody>
      </p:sp>
      <p:sp>
        <p:nvSpPr>
          <p:cNvPr id="5" name="Footer Placeholder 4">
            <a:extLst>
              <a:ext uri="{FF2B5EF4-FFF2-40B4-BE49-F238E27FC236}">
                <a16:creationId xmlns:a16="http://schemas.microsoft.com/office/drawing/2014/main" id="{05F535CD-9B90-4E1E-A67D-730692E116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25FD98-1907-4DBF-83C6-840FA297C7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16809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C1DA2-1B24-4EAC-A861-C42279237672}"/>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27A125-43D9-4631-ABCB-EDED932E5369}"/>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543CE8-061C-4618-9C95-FF8C4FEBFECD}"/>
              </a:ext>
            </a:extLst>
          </p:cNvPr>
          <p:cNvSpPr>
            <a:spLocks noGrp="1"/>
          </p:cNvSpPr>
          <p:nvPr>
            <p:ph type="dt" sz="half" idx="10"/>
          </p:nvPr>
        </p:nvSpPr>
        <p:spPr/>
        <p:txBody>
          <a:bodyPr/>
          <a:lstStyle/>
          <a:p>
            <a:fld id="{A0CA202C-DF3B-4AF6-A4EB-1CACB965A9D2}" type="datetimeFigureOut">
              <a:rPr lang="en-US" smtClean="0"/>
              <a:t>4/16/2021</a:t>
            </a:fld>
            <a:endParaRPr lang="en-US"/>
          </a:p>
        </p:txBody>
      </p:sp>
      <p:sp>
        <p:nvSpPr>
          <p:cNvPr id="5" name="Footer Placeholder 4">
            <a:extLst>
              <a:ext uri="{FF2B5EF4-FFF2-40B4-BE49-F238E27FC236}">
                <a16:creationId xmlns:a16="http://schemas.microsoft.com/office/drawing/2014/main" id="{736A529F-D8AC-4C98-A91A-EDC5BCCEC0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ABA490-9A34-4D76-8120-9210BDBDE49A}"/>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4188169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3">
            <a:extLst>
              <a:ext uri="{FF2B5EF4-FFF2-40B4-BE49-F238E27FC236}">
                <a16:creationId xmlns:a16="http://schemas.microsoft.com/office/drawing/2014/main" id="{4B8A4BBA-93F3-4325-A9CB-E7F0369AEF6E}"/>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657954627"/>
      </p:ext>
    </p:extLst>
  </p:cSld>
  <p:clrMapOvr>
    <a:overrideClrMapping bg1="lt1" tx1="dk1" bg2="lt2" tx2="dk2" accent1="accent1" accent2="accent2" accent3="accent3" accent4="accent4" accent5="accent5" accent6="accent6" hlink="hlink" folHlink="folHlink"/>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0814B-D7B8-45C9-8F87-92ABF6EB93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E739B1-DAB5-4968-A3BB-5D0B2714DA99}"/>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910FAF-9143-400E-8E34-0D04EB3E365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ACC788-389A-4CD3-A216-F6126E3A0D61}"/>
              </a:ext>
            </a:extLst>
          </p:cNvPr>
          <p:cNvSpPr>
            <a:spLocks noGrp="1"/>
          </p:cNvSpPr>
          <p:nvPr>
            <p:ph type="dt" sz="half" idx="10"/>
          </p:nvPr>
        </p:nvSpPr>
        <p:spPr/>
        <p:txBody>
          <a:bodyPr/>
          <a:lstStyle/>
          <a:p>
            <a:fld id="{A0CA202C-DF3B-4AF6-A4EB-1CACB965A9D2}" type="datetimeFigureOut">
              <a:rPr lang="en-US" smtClean="0"/>
              <a:t>4/16/2021</a:t>
            </a:fld>
            <a:endParaRPr lang="en-US"/>
          </a:p>
        </p:txBody>
      </p:sp>
      <p:sp>
        <p:nvSpPr>
          <p:cNvPr id="6" name="Footer Placeholder 5">
            <a:extLst>
              <a:ext uri="{FF2B5EF4-FFF2-40B4-BE49-F238E27FC236}">
                <a16:creationId xmlns:a16="http://schemas.microsoft.com/office/drawing/2014/main" id="{BF8C29A2-EAC0-4C5B-B83B-BE5059E337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C5D7F4-87A7-497E-B673-6032E685D164}"/>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3396542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F9700-C205-473F-8168-CBEEA6313883}"/>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3F9C92-FE5D-4D91-A13E-E2DBC6138CF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7773CF2-9056-4312-8EE8-A6A6A40FE19F}"/>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077B7D-ABF0-4468-A44F-33D3CDE5B319}"/>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A15CDF-6C3C-4582-B580-0E315310C5BE}"/>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8BE5B2-480B-4504-BFB6-65CFFA803C22}"/>
              </a:ext>
            </a:extLst>
          </p:cNvPr>
          <p:cNvSpPr>
            <a:spLocks noGrp="1"/>
          </p:cNvSpPr>
          <p:nvPr>
            <p:ph type="dt" sz="half" idx="10"/>
          </p:nvPr>
        </p:nvSpPr>
        <p:spPr/>
        <p:txBody>
          <a:bodyPr/>
          <a:lstStyle/>
          <a:p>
            <a:fld id="{A0CA202C-DF3B-4AF6-A4EB-1CACB965A9D2}" type="datetimeFigureOut">
              <a:rPr lang="en-US" smtClean="0"/>
              <a:t>4/16/2021</a:t>
            </a:fld>
            <a:endParaRPr lang="en-US"/>
          </a:p>
        </p:txBody>
      </p:sp>
      <p:sp>
        <p:nvSpPr>
          <p:cNvPr id="8" name="Footer Placeholder 7">
            <a:extLst>
              <a:ext uri="{FF2B5EF4-FFF2-40B4-BE49-F238E27FC236}">
                <a16:creationId xmlns:a16="http://schemas.microsoft.com/office/drawing/2014/main" id="{58C6B746-E861-4B36-9304-5981A5AB40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AE349A-1879-48CB-B114-2D64DFFEB54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0226924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F4C3F-1672-4650-BD97-B1AEB64590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8B4F8E-F302-43A8-9060-BDA1725222E8}"/>
              </a:ext>
            </a:extLst>
          </p:cNvPr>
          <p:cNvSpPr>
            <a:spLocks noGrp="1"/>
          </p:cNvSpPr>
          <p:nvPr>
            <p:ph type="dt" sz="half" idx="10"/>
          </p:nvPr>
        </p:nvSpPr>
        <p:spPr/>
        <p:txBody>
          <a:bodyPr/>
          <a:lstStyle/>
          <a:p>
            <a:fld id="{A0CA202C-DF3B-4AF6-A4EB-1CACB965A9D2}" type="datetimeFigureOut">
              <a:rPr lang="en-US" smtClean="0"/>
              <a:t>4/16/2021</a:t>
            </a:fld>
            <a:endParaRPr lang="en-US"/>
          </a:p>
        </p:txBody>
      </p:sp>
      <p:sp>
        <p:nvSpPr>
          <p:cNvPr id="4" name="Footer Placeholder 3">
            <a:extLst>
              <a:ext uri="{FF2B5EF4-FFF2-40B4-BE49-F238E27FC236}">
                <a16:creationId xmlns:a16="http://schemas.microsoft.com/office/drawing/2014/main" id="{02E08C9C-8D7B-47D6-9164-956B8EF6C7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1D60E6-576B-4F96-B5C9-3FA57E766E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3090682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479B5F-AE09-4BC3-8C15-F1A47FF35706}"/>
              </a:ext>
            </a:extLst>
          </p:cNvPr>
          <p:cNvSpPr>
            <a:spLocks noGrp="1"/>
          </p:cNvSpPr>
          <p:nvPr>
            <p:ph type="dt" sz="half" idx="10"/>
          </p:nvPr>
        </p:nvSpPr>
        <p:spPr/>
        <p:txBody>
          <a:bodyPr/>
          <a:lstStyle/>
          <a:p>
            <a:fld id="{A0CA202C-DF3B-4AF6-A4EB-1CACB965A9D2}" type="datetimeFigureOut">
              <a:rPr lang="en-US" smtClean="0"/>
              <a:t>4/16/2021</a:t>
            </a:fld>
            <a:endParaRPr lang="en-US"/>
          </a:p>
        </p:txBody>
      </p:sp>
      <p:sp>
        <p:nvSpPr>
          <p:cNvPr id="3" name="Footer Placeholder 2">
            <a:extLst>
              <a:ext uri="{FF2B5EF4-FFF2-40B4-BE49-F238E27FC236}">
                <a16:creationId xmlns:a16="http://schemas.microsoft.com/office/drawing/2014/main" id="{37D028E8-B995-4034-A4B9-4C3A9C0DAF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AA4CE6-EB1A-41D3-A4CA-C6A78EB00715}"/>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2312113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68CD0-B19C-41EE-B65B-49F57511AB9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7852AE-A38F-400F-8513-77FE71943A9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94603A-D1FE-40F7-98F4-B124D857358A}"/>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C84D97-1B31-4FC1-A545-89082771BE40}"/>
              </a:ext>
            </a:extLst>
          </p:cNvPr>
          <p:cNvSpPr>
            <a:spLocks noGrp="1"/>
          </p:cNvSpPr>
          <p:nvPr>
            <p:ph type="dt" sz="half" idx="10"/>
          </p:nvPr>
        </p:nvSpPr>
        <p:spPr/>
        <p:txBody>
          <a:bodyPr/>
          <a:lstStyle/>
          <a:p>
            <a:fld id="{A0CA202C-DF3B-4AF6-A4EB-1CACB965A9D2}" type="datetimeFigureOut">
              <a:rPr lang="en-US" smtClean="0"/>
              <a:t>4/16/2021</a:t>
            </a:fld>
            <a:endParaRPr lang="en-US"/>
          </a:p>
        </p:txBody>
      </p:sp>
      <p:sp>
        <p:nvSpPr>
          <p:cNvPr id="6" name="Footer Placeholder 5">
            <a:extLst>
              <a:ext uri="{FF2B5EF4-FFF2-40B4-BE49-F238E27FC236}">
                <a16:creationId xmlns:a16="http://schemas.microsoft.com/office/drawing/2014/main" id="{EA3ED90D-1BCE-437D-87DA-504ECA3AB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072007-850E-4253-8B02-C68D34B30259}"/>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1025641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E6FFE-8F4D-4996-851D-354B27FB134D}"/>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C00B58-849F-4B6F-B2B9-BA369860C65A}"/>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89A530-E8D2-47AD-9D14-4C270B918C72}"/>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A71DF2-F5BB-4EE1-BA36-A89CD47BD693}"/>
              </a:ext>
            </a:extLst>
          </p:cNvPr>
          <p:cNvSpPr>
            <a:spLocks noGrp="1"/>
          </p:cNvSpPr>
          <p:nvPr>
            <p:ph type="dt" sz="half" idx="10"/>
          </p:nvPr>
        </p:nvSpPr>
        <p:spPr/>
        <p:txBody>
          <a:bodyPr/>
          <a:lstStyle/>
          <a:p>
            <a:fld id="{A0CA202C-DF3B-4AF6-A4EB-1CACB965A9D2}" type="datetimeFigureOut">
              <a:rPr lang="en-US" smtClean="0"/>
              <a:t>4/16/2021</a:t>
            </a:fld>
            <a:endParaRPr lang="en-US"/>
          </a:p>
        </p:txBody>
      </p:sp>
      <p:sp>
        <p:nvSpPr>
          <p:cNvPr id="6" name="Footer Placeholder 5">
            <a:extLst>
              <a:ext uri="{FF2B5EF4-FFF2-40B4-BE49-F238E27FC236}">
                <a16:creationId xmlns:a16="http://schemas.microsoft.com/office/drawing/2014/main" id="{829004A7-DCD8-4E8F-B61F-2F9B214E0B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4B4D6F-C362-4430-9E0F-097FDD2B55AB}"/>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386149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1A147-2353-4453-B935-2052ECFFA4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F18C60-4508-40AC-84A2-16C4CAB6D0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F8D814-3052-4EA7-A55B-579DB3D1D316}"/>
              </a:ext>
            </a:extLst>
          </p:cNvPr>
          <p:cNvSpPr>
            <a:spLocks noGrp="1"/>
          </p:cNvSpPr>
          <p:nvPr>
            <p:ph type="dt" sz="half" idx="10"/>
          </p:nvPr>
        </p:nvSpPr>
        <p:spPr/>
        <p:txBody>
          <a:bodyPr/>
          <a:lstStyle/>
          <a:p>
            <a:fld id="{A0CA202C-DF3B-4AF6-A4EB-1CACB965A9D2}" type="datetimeFigureOut">
              <a:rPr lang="en-US" smtClean="0"/>
              <a:t>4/16/2021</a:t>
            </a:fld>
            <a:endParaRPr lang="en-US"/>
          </a:p>
        </p:txBody>
      </p:sp>
      <p:sp>
        <p:nvSpPr>
          <p:cNvPr id="5" name="Footer Placeholder 4">
            <a:extLst>
              <a:ext uri="{FF2B5EF4-FFF2-40B4-BE49-F238E27FC236}">
                <a16:creationId xmlns:a16="http://schemas.microsoft.com/office/drawing/2014/main" id="{AAA222A7-D025-41BE-8D16-AA133BF098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7DC380-7805-4E69-A41A-42403C7C4BD3}"/>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0798608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736C13-50A6-4234-950B-CA3FEB827D3E}"/>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31BBB0-49E8-4F2A-A028-5C32C78E81D8}"/>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DBC10-0953-441A-BB3D-6693DDD6A4D7}"/>
              </a:ext>
            </a:extLst>
          </p:cNvPr>
          <p:cNvSpPr>
            <a:spLocks noGrp="1"/>
          </p:cNvSpPr>
          <p:nvPr>
            <p:ph type="dt" sz="half" idx="10"/>
          </p:nvPr>
        </p:nvSpPr>
        <p:spPr/>
        <p:txBody>
          <a:bodyPr/>
          <a:lstStyle/>
          <a:p>
            <a:fld id="{A0CA202C-DF3B-4AF6-A4EB-1CACB965A9D2}" type="datetimeFigureOut">
              <a:rPr lang="en-US" smtClean="0"/>
              <a:t>4/16/2021</a:t>
            </a:fld>
            <a:endParaRPr lang="en-US"/>
          </a:p>
        </p:txBody>
      </p:sp>
      <p:sp>
        <p:nvSpPr>
          <p:cNvPr id="5" name="Footer Placeholder 4">
            <a:extLst>
              <a:ext uri="{FF2B5EF4-FFF2-40B4-BE49-F238E27FC236}">
                <a16:creationId xmlns:a16="http://schemas.microsoft.com/office/drawing/2014/main" id="{49032E05-8038-4FFE-9D32-3A6E0B1557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D76DE9-4CAE-481E-9125-1D13C2D87B8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573045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30CEF-1C4C-40FF-AA4C-9695CCDDD9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2BC455-16BA-4EE7-9CA5-83DA769416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4B92FC-BCF3-4BD7-9E0F-C404BEE9FA8E}"/>
              </a:ext>
            </a:extLst>
          </p:cNvPr>
          <p:cNvSpPr>
            <a:spLocks noGrp="1"/>
          </p:cNvSpPr>
          <p:nvPr>
            <p:ph type="dt" sz="half" idx="10"/>
          </p:nvPr>
        </p:nvSpPr>
        <p:spPr/>
        <p:txBody>
          <a:bodyPr/>
          <a:lstStyle/>
          <a:p>
            <a:fld id="{331CA75F-C908-41C9-A4F8-D4DF6DE72F0C}" type="datetimeFigureOut">
              <a:rPr lang="en-US" smtClean="0"/>
              <a:t>4/16/2021</a:t>
            </a:fld>
            <a:endParaRPr lang="en-US"/>
          </a:p>
        </p:txBody>
      </p:sp>
      <p:sp>
        <p:nvSpPr>
          <p:cNvPr id="5" name="Footer Placeholder 4">
            <a:extLst>
              <a:ext uri="{FF2B5EF4-FFF2-40B4-BE49-F238E27FC236}">
                <a16:creationId xmlns:a16="http://schemas.microsoft.com/office/drawing/2014/main" id="{E74EBF75-91B7-4208-B7B7-63B99CEBFD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CEFC75-76A3-4397-9409-7FBCC2F47ED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848690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16195-4236-442D-B97E-ED7BF77172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7909F6-CCD4-4189-B234-3E0A71F307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B3AFFB-93CF-4C38-9C1E-D427949792D4}"/>
              </a:ext>
            </a:extLst>
          </p:cNvPr>
          <p:cNvSpPr>
            <a:spLocks noGrp="1"/>
          </p:cNvSpPr>
          <p:nvPr>
            <p:ph type="dt" sz="half" idx="10"/>
          </p:nvPr>
        </p:nvSpPr>
        <p:spPr/>
        <p:txBody>
          <a:bodyPr/>
          <a:lstStyle/>
          <a:p>
            <a:fld id="{331CA75F-C908-41C9-A4F8-D4DF6DE72F0C}" type="datetimeFigureOut">
              <a:rPr lang="en-US" smtClean="0"/>
              <a:t>4/16/2021</a:t>
            </a:fld>
            <a:endParaRPr lang="en-US"/>
          </a:p>
        </p:txBody>
      </p:sp>
      <p:sp>
        <p:nvSpPr>
          <p:cNvPr id="5" name="Footer Placeholder 4">
            <a:extLst>
              <a:ext uri="{FF2B5EF4-FFF2-40B4-BE49-F238E27FC236}">
                <a16:creationId xmlns:a16="http://schemas.microsoft.com/office/drawing/2014/main" id="{37300542-022B-4B9E-900B-8F36CE93B2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0C1468-573E-49C3-A4C4-2C17D0D17BC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8927046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E83E5-4D64-4952-ABD5-6A24A1F072C8}"/>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AEF3BF-73B8-40B7-B825-45B6165CCBF5}"/>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2C2375-D7F1-4AAC-963E-CB7B3422B9C2}"/>
              </a:ext>
            </a:extLst>
          </p:cNvPr>
          <p:cNvSpPr>
            <a:spLocks noGrp="1"/>
          </p:cNvSpPr>
          <p:nvPr>
            <p:ph type="dt" sz="half" idx="10"/>
          </p:nvPr>
        </p:nvSpPr>
        <p:spPr/>
        <p:txBody>
          <a:bodyPr/>
          <a:lstStyle/>
          <a:p>
            <a:fld id="{331CA75F-C908-41C9-A4F8-D4DF6DE72F0C}" type="datetimeFigureOut">
              <a:rPr lang="en-US" smtClean="0"/>
              <a:t>4/16/2021</a:t>
            </a:fld>
            <a:endParaRPr lang="en-US"/>
          </a:p>
        </p:txBody>
      </p:sp>
      <p:sp>
        <p:nvSpPr>
          <p:cNvPr id="5" name="Footer Placeholder 4">
            <a:extLst>
              <a:ext uri="{FF2B5EF4-FFF2-40B4-BE49-F238E27FC236}">
                <a16:creationId xmlns:a16="http://schemas.microsoft.com/office/drawing/2014/main" id="{A4CBAE93-6F59-491B-A5C2-7E6C2D562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AAE0D4-39E7-4564-8A6E-CBDD7CBF86B1}"/>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2955112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AF457-DD7A-401F-B6E1-053C7B0914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E27C8-58AA-49B5-889D-668C3770C7E2}"/>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740CFF-FA28-4CBD-A06D-98C798FC40F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45B09B-F2F2-4A41-B931-62C7D9667726}"/>
              </a:ext>
            </a:extLst>
          </p:cNvPr>
          <p:cNvSpPr>
            <a:spLocks noGrp="1"/>
          </p:cNvSpPr>
          <p:nvPr>
            <p:ph type="dt" sz="half" idx="10"/>
          </p:nvPr>
        </p:nvSpPr>
        <p:spPr/>
        <p:txBody>
          <a:bodyPr/>
          <a:lstStyle/>
          <a:p>
            <a:fld id="{331CA75F-C908-41C9-A4F8-D4DF6DE72F0C}" type="datetimeFigureOut">
              <a:rPr lang="en-US" smtClean="0"/>
              <a:t>4/16/2021</a:t>
            </a:fld>
            <a:endParaRPr lang="en-US"/>
          </a:p>
        </p:txBody>
      </p:sp>
      <p:sp>
        <p:nvSpPr>
          <p:cNvPr id="6" name="Footer Placeholder 5">
            <a:extLst>
              <a:ext uri="{FF2B5EF4-FFF2-40B4-BE49-F238E27FC236}">
                <a16:creationId xmlns:a16="http://schemas.microsoft.com/office/drawing/2014/main" id="{069257C0-6FCE-4C2A-9E9A-8FC44EB7DA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7371FF-F599-4AC4-97B3-D2CC0B24D9C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477106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4F5BD-132A-40A5-ABD9-4EDBA50D2945}"/>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4DDB14-59F9-4408-8605-AF8050EDF370}"/>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C9B87D0-8539-4327-A419-AD1155B1EA3D}"/>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FAA31D-8C39-4141-B0AC-CAF51F67E027}"/>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F4177A-EA57-4EC4-BA13-8BDEBB6C3FA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748EEC-8212-467D-BC04-0D67A195D045}"/>
              </a:ext>
            </a:extLst>
          </p:cNvPr>
          <p:cNvSpPr>
            <a:spLocks noGrp="1"/>
          </p:cNvSpPr>
          <p:nvPr>
            <p:ph type="dt" sz="half" idx="10"/>
          </p:nvPr>
        </p:nvSpPr>
        <p:spPr/>
        <p:txBody>
          <a:bodyPr/>
          <a:lstStyle/>
          <a:p>
            <a:fld id="{331CA75F-C908-41C9-A4F8-D4DF6DE72F0C}" type="datetimeFigureOut">
              <a:rPr lang="en-US" smtClean="0"/>
              <a:t>4/16/2021</a:t>
            </a:fld>
            <a:endParaRPr lang="en-US"/>
          </a:p>
        </p:txBody>
      </p:sp>
      <p:sp>
        <p:nvSpPr>
          <p:cNvPr id="8" name="Footer Placeholder 7">
            <a:extLst>
              <a:ext uri="{FF2B5EF4-FFF2-40B4-BE49-F238E27FC236}">
                <a16:creationId xmlns:a16="http://schemas.microsoft.com/office/drawing/2014/main" id="{E6CD1D4B-6D73-407B-BD1F-F07272E4B4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2BE83E-BA3C-4694-A536-0AD0A88F250D}"/>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8629643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15B24-95AA-4692-8653-2F0C8A483D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FEFD55-565D-4FB3-A716-36B4062CA301}"/>
              </a:ext>
            </a:extLst>
          </p:cNvPr>
          <p:cNvSpPr>
            <a:spLocks noGrp="1"/>
          </p:cNvSpPr>
          <p:nvPr>
            <p:ph type="dt" sz="half" idx="10"/>
          </p:nvPr>
        </p:nvSpPr>
        <p:spPr/>
        <p:txBody>
          <a:bodyPr/>
          <a:lstStyle/>
          <a:p>
            <a:fld id="{331CA75F-C908-41C9-A4F8-D4DF6DE72F0C}" type="datetimeFigureOut">
              <a:rPr lang="en-US" smtClean="0"/>
              <a:t>4/16/2021</a:t>
            </a:fld>
            <a:endParaRPr lang="en-US"/>
          </a:p>
        </p:txBody>
      </p:sp>
      <p:sp>
        <p:nvSpPr>
          <p:cNvPr id="4" name="Footer Placeholder 3">
            <a:extLst>
              <a:ext uri="{FF2B5EF4-FFF2-40B4-BE49-F238E27FC236}">
                <a16:creationId xmlns:a16="http://schemas.microsoft.com/office/drawing/2014/main" id="{3671F947-EF0C-4F7A-8D09-3A38BCAA05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119551-76BE-40F3-A81F-3766B953308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5077257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E62D69-1FD5-4E65-AE88-B5037B8EC7AC}"/>
              </a:ext>
            </a:extLst>
          </p:cNvPr>
          <p:cNvSpPr>
            <a:spLocks noGrp="1"/>
          </p:cNvSpPr>
          <p:nvPr>
            <p:ph type="dt" sz="half" idx="10"/>
          </p:nvPr>
        </p:nvSpPr>
        <p:spPr/>
        <p:txBody>
          <a:bodyPr/>
          <a:lstStyle/>
          <a:p>
            <a:fld id="{331CA75F-C908-41C9-A4F8-D4DF6DE72F0C}" type="datetimeFigureOut">
              <a:rPr lang="en-US" smtClean="0"/>
              <a:t>4/16/2021</a:t>
            </a:fld>
            <a:endParaRPr lang="en-US"/>
          </a:p>
        </p:txBody>
      </p:sp>
      <p:sp>
        <p:nvSpPr>
          <p:cNvPr id="3" name="Footer Placeholder 2">
            <a:extLst>
              <a:ext uri="{FF2B5EF4-FFF2-40B4-BE49-F238E27FC236}">
                <a16:creationId xmlns:a16="http://schemas.microsoft.com/office/drawing/2014/main" id="{17FB9CA1-C5C5-4426-93AB-23C099810D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0C5F19-F525-4719-9324-6495A91FD66C}"/>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563390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B8E4B-7A14-42A7-B3F6-405491E6CAC4}"/>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6F7DF6-39A8-4C75-BB93-38BFFD383D6E}"/>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F0ECC41-FCA0-47D7-B87E-8BF25444D023}"/>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AD96CC-CDE9-454C-BBB1-02EE8B13A473}"/>
              </a:ext>
            </a:extLst>
          </p:cNvPr>
          <p:cNvSpPr>
            <a:spLocks noGrp="1"/>
          </p:cNvSpPr>
          <p:nvPr>
            <p:ph type="dt" sz="half" idx="10"/>
          </p:nvPr>
        </p:nvSpPr>
        <p:spPr/>
        <p:txBody>
          <a:bodyPr/>
          <a:lstStyle/>
          <a:p>
            <a:fld id="{331CA75F-C908-41C9-A4F8-D4DF6DE72F0C}" type="datetimeFigureOut">
              <a:rPr lang="en-US" smtClean="0"/>
              <a:t>4/16/2021</a:t>
            </a:fld>
            <a:endParaRPr lang="en-US"/>
          </a:p>
        </p:txBody>
      </p:sp>
      <p:sp>
        <p:nvSpPr>
          <p:cNvPr id="6" name="Footer Placeholder 5">
            <a:extLst>
              <a:ext uri="{FF2B5EF4-FFF2-40B4-BE49-F238E27FC236}">
                <a16:creationId xmlns:a16="http://schemas.microsoft.com/office/drawing/2014/main" id="{66356348-98FD-4844-9004-432C97B362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D93AC-5315-4C2E-AE7F-551F5F0D627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7305358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50CA7-92E9-4CF3-B5A0-3A98C59A2C8A}"/>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67DCB9-E72F-45DA-93F6-6EDCCADFBB3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C0ED52-5D07-4A4F-9778-BA6EE20DB6B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D8679F-2CE6-4515-95D9-342EE9349624}"/>
              </a:ext>
            </a:extLst>
          </p:cNvPr>
          <p:cNvSpPr>
            <a:spLocks noGrp="1"/>
          </p:cNvSpPr>
          <p:nvPr>
            <p:ph type="dt" sz="half" idx="10"/>
          </p:nvPr>
        </p:nvSpPr>
        <p:spPr/>
        <p:txBody>
          <a:bodyPr/>
          <a:lstStyle/>
          <a:p>
            <a:fld id="{331CA75F-C908-41C9-A4F8-D4DF6DE72F0C}" type="datetimeFigureOut">
              <a:rPr lang="en-US" smtClean="0"/>
              <a:t>4/16/2021</a:t>
            </a:fld>
            <a:endParaRPr lang="en-US"/>
          </a:p>
        </p:txBody>
      </p:sp>
      <p:sp>
        <p:nvSpPr>
          <p:cNvPr id="6" name="Footer Placeholder 5">
            <a:extLst>
              <a:ext uri="{FF2B5EF4-FFF2-40B4-BE49-F238E27FC236}">
                <a16:creationId xmlns:a16="http://schemas.microsoft.com/office/drawing/2014/main" id="{3DCEA2B8-7563-418F-9F2E-0B04102818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6F5449-4210-40E9-8483-348B29F2824F}"/>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093300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96659-B61F-4212-8664-CB96C5086B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1B2362-1798-4130-912E-6B4FF75CF7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CC1CF0-E0A2-4D62-952A-1E582056FF98}"/>
              </a:ext>
            </a:extLst>
          </p:cNvPr>
          <p:cNvSpPr>
            <a:spLocks noGrp="1"/>
          </p:cNvSpPr>
          <p:nvPr>
            <p:ph type="dt" sz="half" idx="10"/>
          </p:nvPr>
        </p:nvSpPr>
        <p:spPr/>
        <p:txBody>
          <a:bodyPr/>
          <a:lstStyle/>
          <a:p>
            <a:fld id="{331CA75F-C908-41C9-A4F8-D4DF6DE72F0C}" type="datetimeFigureOut">
              <a:rPr lang="en-US" smtClean="0"/>
              <a:t>4/16/2021</a:t>
            </a:fld>
            <a:endParaRPr lang="en-US"/>
          </a:p>
        </p:txBody>
      </p:sp>
      <p:sp>
        <p:nvSpPr>
          <p:cNvPr id="5" name="Footer Placeholder 4">
            <a:extLst>
              <a:ext uri="{FF2B5EF4-FFF2-40B4-BE49-F238E27FC236}">
                <a16:creationId xmlns:a16="http://schemas.microsoft.com/office/drawing/2014/main" id="{BF0020C9-8FED-4373-8C59-4D045D8878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5BC312-4885-42A0-B5EC-151688BB79BB}"/>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41433760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279C01-1B5B-4E18-85B1-979150317128}"/>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261228-5694-4696-8B6B-35B4769D4DD4}"/>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E9D06-3E4D-47F3-A543-21ADB72B93AA}"/>
              </a:ext>
            </a:extLst>
          </p:cNvPr>
          <p:cNvSpPr>
            <a:spLocks noGrp="1"/>
          </p:cNvSpPr>
          <p:nvPr>
            <p:ph type="dt" sz="half" idx="10"/>
          </p:nvPr>
        </p:nvSpPr>
        <p:spPr/>
        <p:txBody>
          <a:bodyPr/>
          <a:lstStyle/>
          <a:p>
            <a:fld id="{331CA75F-C908-41C9-A4F8-D4DF6DE72F0C}" type="datetimeFigureOut">
              <a:rPr lang="en-US" smtClean="0"/>
              <a:t>4/16/2021</a:t>
            </a:fld>
            <a:endParaRPr lang="en-US"/>
          </a:p>
        </p:txBody>
      </p:sp>
      <p:sp>
        <p:nvSpPr>
          <p:cNvPr id="5" name="Footer Placeholder 4">
            <a:extLst>
              <a:ext uri="{FF2B5EF4-FFF2-40B4-BE49-F238E27FC236}">
                <a16:creationId xmlns:a16="http://schemas.microsoft.com/office/drawing/2014/main" id="{9BDDD088-FA1D-4EB9-9CA9-4C06C3B771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B56C38-FA1D-4825-AF8F-83AA0A281D3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760220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282D-2A5F-48CE-A68B-7247AFF486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89F559-25E4-402C-81E4-A5937B16E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031A28-47EB-48ED-B1A7-197D2FD01FE6}"/>
              </a:ext>
            </a:extLst>
          </p:cNvPr>
          <p:cNvSpPr>
            <a:spLocks noGrp="1"/>
          </p:cNvSpPr>
          <p:nvPr>
            <p:ph type="dt" sz="half" idx="10"/>
          </p:nvPr>
        </p:nvSpPr>
        <p:spPr/>
        <p:txBody>
          <a:bodyPr/>
          <a:lstStyle/>
          <a:p>
            <a:fld id="{186A59A6-7D8A-42ED-8BFF-9A6223E2DB52}" type="datetimeFigureOut">
              <a:rPr lang="en-US" smtClean="0"/>
              <a:t>4/16/2021</a:t>
            </a:fld>
            <a:endParaRPr lang="en-US"/>
          </a:p>
        </p:txBody>
      </p:sp>
      <p:sp>
        <p:nvSpPr>
          <p:cNvPr id="5" name="Footer Placeholder 4">
            <a:extLst>
              <a:ext uri="{FF2B5EF4-FFF2-40B4-BE49-F238E27FC236}">
                <a16:creationId xmlns:a16="http://schemas.microsoft.com/office/drawing/2014/main" id="{0A9DC357-1F9D-4380-9293-4A19CD694B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BFC44B-9446-4EC5-9ED6-2D2C5DB07BFA}"/>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385891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406459"/>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7244B-7C72-412B-A692-699D90C018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5E3E68-EAE3-4D7D-AB36-B6B328980D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1E8348-C455-4658-B5E5-D859153982AA}"/>
              </a:ext>
            </a:extLst>
          </p:cNvPr>
          <p:cNvSpPr>
            <a:spLocks noGrp="1"/>
          </p:cNvSpPr>
          <p:nvPr>
            <p:ph type="dt" sz="half" idx="10"/>
          </p:nvPr>
        </p:nvSpPr>
        <p:spPr/>
        <p:txBody>
          <a:bodyPr/>
          <a:lstStyle/>
          <a:p>
            <a:fld id="{186A59A6-7D8A-42ED-8BFF-9A6223E2DB52}" type="datetimeFigureOut">
              <a:rPr lang="en-US" smtClean="0"/>
              <a:t>4/16/2021</a:t>
            </a:fld>
            <a:endParaRPr lang="en-US"/>
          </a:p>
        </p:txBody>
      </p:sp>
      <p:sp>
        <p:nvSpPr>
          <p:cNvPr id="5" name="Footer Placeholder 4">
            <a:extLst>
              <a:ext uri="{FF2B5EF4-FFF2-40B4-BE49-F238E27FC236}">
                <a16:creationId xmlns:a16="http://schemas.microsoft.com/office/drawing/2014/main" id="{0EE38964-7760-4DA4-BD63-9797797BEB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49268A-6A77-4EDE-B533-61DB99C803EB}"/>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991205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14172-D09D-4A40-8B4E-6447E3F9F804}"/>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72DCCC-E5F4-4859-A203-3EB4FB64042D}"/>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DF30E9-CD68-4A2F-982B-ABBB93A27BC9}"/>
              </a:ext>
            </a:extLst>
          </p:cNvPr>
          <p:cNvSpPr>
            <a:spLocks noGrp="1"/>
          </p:cNvSpPr>
          <p:nvPr>
            <p:ph type="dt" sz="half" idx="10"/>
          </p:nvPr>
        </p:nvSpPr>
        <p:spPr/>
        <p:txBody>
          <a:bodyPr/>
          <a:lstStyle/>
          <a:p>
            <a:fld id="{186A59A6-7D8A-42ED-8BFF-9A6223E2DB52}" type="datetimeFigureOut">
              <a:rPr lang="en-US" smtClean="0"/>
              <a:t>4/16/2021</a:t>
            </a:fld>
            <a:endParaRPr lang="en-US"/>
          </a:p>
        </p:txBody>
      </p:sp>
      <p:sp>
        <p:nvSpPr>
          <p:cNvPr id="5" name="Footer Placeholder 4">
            <a:extLst>
              <a:ext uri="{FF2B5EF4-FFF2-40B4-BE49-F238E27FC236}">
                <a16:creationId xmlns:a16="http://schemas.microsoft.com/office/drawing/2014/main" id="{D7B9BEA6-9609-462A-B3C1-D8C745C95C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E6539B-6212-4B79-82A9-69F3AFBB6B4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42785965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DBEE-0B3B-4249-BFED-0D0924B3E5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1C2927-42C5-491C-886C-96B57DED601F}"/>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6F24EA-CAC7-4EDF-A08D-6B0FFF761A40}"/>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B3671D-2CE8-44B4-BDE1-1C7B2EB68C53}"/>
              </a:ext>
            </a:extLst>
          </p:cNvPr>
          <p:cNvSpPr>
            <a:spLocks noGrp="1"/>
          </p:cNvSpPr>
          <p:nvPr>
            <p:ph type="dt" sz="half" idx="10"/>
          </p:nvPr>
        </p:nvSpPr>
        <p:spPr/>
        <p:txBody>
          <a:bodyPr/>
          <a:lstStyle/>
          <a:p>
            <a:fld id="{186A59A6-7D8A-42ED-8BFF-9A6223E2DB52}" type="datetimeFigureOut">
              <a:rPr lang="en-US" smtClean="0"/>
              <a:t>4/16/2021</a:t>
            </a:fld>
            <a:endParaRPr lang="en-US"/>
          </a:p>
        </p:txBody>
      </p:sp>
      <p:sp>
        <p:nvSpPr>
          <p:cNvPr id="6" name="Footer Placeholder 5">
            <a:extLst>
              <a:ext uri="{FF2B5EF4-FFF2-40B4-BE49-F238E27FC236}">
                <a16:creationId xmlns:a16="http://schemas.microsoft.com/office/drawing/2014/main" id="{0DBA793F-991C-4779-B4DE-568449A69E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1E1726-6121-4C45-948F-55D46A2869E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604753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B359-1653-48D2-B1E2-31A09AA0CFE6}"/>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C38F80-BC10-499E-96DA-1AFA369370ED}"/>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5DFBC9-576A-41F2-A5D3-5AF7EC86B6E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B5DA7F-AB98-4B76-9D70-253BC2E213F8}"/>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A5053A-DD1A-400A-93E5-B094D4BBAC66}"/>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870437-FB07-4903-ADE9-F56CA31BA99F}"/>
              </a:ext>
            </a:extLst>
          </p:cNvPr>
          <p:cNvSpPr>
            <a:spLocks noGrp="1"/>
          </p:cNvSpPr>
          <p:nvPr>
            <p:ph type="dt" sz="half" idx="10"/>
          </p:nvPr>
        </p:nvSpPr>
        <p:spPr/>
        <p:txBody>
          <a:bodyPr/>
          <a:lstStyle/>
          <a:p>
            <a:fld id="{186A59A6-7D8A-42ED-8BFF-9A6223E2DB52}" type="datetimeFigureOut">
              <a:rPr lang="en-US" smtClean="0"/>
              <a:t>4/16/2021</a:t>
            </a:fld>
            <a:endParaRPr lang="en-US"/>
          </a:p>
        </p:txBody>
      </p:sp>
      <p:sp>
        <p:nvSpPr>
          <p:cNvPr id="8" name="Footer Placeholder 7">
            <a:extLst>
              <a:ext uri="{FF2B5EF4-FFF2-40B4-BE49-F238E27FC236}">
                <a16:creationId xmlns:a16="http://schemas.microsoft.com/office/drawing/2014/main" id="{6589CEB9-0797-46AC-B5C5-3CFD38381D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7154E3-B5F0-4A3C-9593-38D55B00985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0114902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7DC07-B3D6-4856-B59F-833C2E1B8F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94D2227-7949-4334-AC01-C6D4EEBA87DA}"/>
              </a:ext>
            </a:extLst>
          </p:cNvPr>
          <p:cNvSpPr>
            <a:spLocks noGrp="1"/>
          </p:cNvSpPr>
          <p:nvPr>
            <p:ph type="dt" sz="half" idx="10"/>
          </p:nvPr>
        </p:nvSpPr>
        <p:spPr/>
        <p:txBody>
          <a:bodyPr/>
          <a:lstStyle/>
          <a:p>
            <a:fld id="{186A59A6-7D8A-42ED-8BFF-9A6223E2DB52}" type="datetimeFigureOut">
              <a:rPr lang="en-US" smtClean="0"/>
              <a:t>4/16/2021</a:t>
            </a:fld>
            <a:endParaRPr lang="en-US"/>
          </a:p>
        </p:txBody>
      </p:sp>
      <p:sp>
        <p:nvSpPr>
          <p:cNvPr id="4" name="Footer Placeholder 3">
            <a:extLst>
              <a:ext uri="{FF2B5EF4-FFF2-40B4-BE49-F238E27FC236}">
                <a16:creationId xmlns:a16="http://schemas.microsoft.com/office/drawing/2014/main" id="{D65F3158-8B56-4979-BECB-44E17B71A1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2B60D6-659A-4709-BBEF-AC9B963C144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9615259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4D1DAE-077A-4799-BCE8-EEB5152F134C}"/>
              </a:ext>
            </a:extLst>
          </p:cNvPr>
          <p:cNvSpPr>
            <a:spLocks noGrp="1"/>
          </p:cNvSpPr>
          <p:nvPr>
            <p:ph type="dt" sz="half" idx="10"/>
          </p:nvPr>
        </p:nvSpPr>
        <p:spPr/>
        <p:txBody>
          <a:bodyPr/>
          <a:lstStyle/>
          <a:p>
            <a:fld id="{186A59A6-7D8A-42ED-8BFF-9A6223E2DB52}" type="datetimeFigureOut">
              <a:rPr lang="en-US" smtClean="0"/>
              <a:t>4/16/2021</a:t>
            </a:fld>
            <a:endParaRPr lang="en-US"/>
          </a:p>
        </p:txBody>
      </p:sp>
      <p:sp>
        <p:nvSpPr>
          <p:cNvPr id="3" name="Footer Placeholder 2">
            <a:extLst>
              <a:ext uri="{FF2B5EF4-FFF2-40B4-BE49-F238E27FC236}">
                <a16:creationId xmlns:a16="http://schemas.microsoft.com/office/drawing/2014/main" id="{0F52FC72-07F6-4016-A0AC-CB85B20073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5C5B14-988D-4D04-9DCC-38DBA5B289DF}"/>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3854355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1B9A4-284F-4D92-B9AA-D011AD78947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C4FB95-38DE-4AB6-AFD0-CE16BB2BFC3B}"/>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7F5900-8AD4-4D27-8482-1571E658BF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596719-CA6D-4F04-B136-A8986C67DA6E}"/>
              </a:ext>
            </a:extLst>
          </p:cNvPr>
          <p:cNvSpPr>
            <a:spLocks noGrp="1"/>
          </p:cNvSpPr>
          <p:nvPr>
            <p:ph type="dt" sz="half" idx="10"/>
          </p:nvPr>
        </p:nvSpPr>
        <p:spPr/>
        <p:txBody>
          <a:bodyPr/>
          <a:lstStyle/>
          <a:p>
            <a:fld id="{186A59A6-7D8A-42ED-8BFF-9A6223E2DB52}" type="datetimeFigureOut">
              <a:rPr lang="en-US" smtClean="0"/>
              <a:t>4/16/2021</a:t>
            </a:fld>
            <a:endParaRPr lang="en-US"/>
          </a:p>
        </p:txBody>
      </p:sp>
      <p:sp>
        <p:nvSpPr>
          <p:cNvPr id="6" name="Footer Placeholder 5">
            <a:extLst>
              <a:ext uri="{FF2B5EF4-FFF2-40B4-BE49-F238E27FC236}">
                <a16:creationId xmlns:a16="http://schemas.microsoft.com/office/drawing/2014/main" id="{D3DB1C11-D3C3-4062-A639-ADBC7D19F1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9A6CE9-6380-4E9C-9A76-EA4ECEFB7E3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6517837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E567-AEEE-4437-A39C-E9B617038A48}"/>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A97910-D132-4A89-96CC-67BB7F4BEBC4}"/>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582495-91B9-4239-8D35-1FB4903E66E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CD963F-3AEA-4669-9EB1-C10D62EFB8B9}"/>
              </a:ext>
            </a:extLst>
          </p:cNvPr>
          <p:cNvSpPr>
            <a:spLocks noGrp="1"/>
          </p:cNvSpPr>
          <p:nvPr>
            <p:ph type="dt" sz="half" idx="10"/>
          </p:nvPr>
        </p:nvSpPr>
        <p:spPr/>
        <p:txBody>
          <a:bodyPr/>
          <a:lstStyle/>
          <a:p>
            <a:fld id="{186A59A6-7D8A-42ED-8BFF-9A6223E2DB52}" type="datetimeFigureOut">
              <a:rPr lang="en-US" smtClean="0"/>
              <a:t>4/16/2021</a:t>
            </a:fld>
            <a:endParaRPr lang="en-US"/>
          </a:p>
        </p:txBody>
      </p:sp>
      <p:sp>
        <p:nvSpPr>
          <p:cNvPr id="6" name="Footer Placeholder 5">
            <a:extLst>
              <a:ext uri="{FF2B5EF4-FFF2-40B4-BE49-F238E27FC236}">
                <a16:creationId xmlns:a16="http://schemas.microsoft.com/office/drawing/2014/main" id="{3D95103E-056D-4C34-8CF8-7E5B1872EC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2242A9-BA6B-4E20-A842-24A8832FAB9D}"/>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70564786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6377-B3BD-4735-8990-049594A324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1A72B5-6326-48F6-AA88-496477205A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D354E4-3A4A-43D3-83D1-0D35BE0827DC}"/>
              </a:ext>
            </a:extLst>
          </p:cNvPr>
          <p:cNvSpPr>
            <a:spLocks noGrp="1"/>
          </p:cNvSpPr>
          <p:nvPr>
            <p:ph type="dt" sz="half" idx="10"/>
          </p:nvPr>
        </p:nvSpPr>
        <p:spPr/>
        <p:txBody>
          <a:bodyPr/>
          <a:lstStyle/>
          <a:p>
            <a:fld id="{186A59A6-7D8A-42ED-8BFF-9A6223E2DB52}" type="datetimeFigureOut">
              <a:rPr lang="en-US" smtClean="0"/>
              <a:t>4/16/2021</a:t>
            </a:fld>
            <a:endParaRPr lang="en-US"/>
          </a:p>
        </p:txBody>
      </p:sp>
      <p:sp>
        <p:nvSpPr>
          <p:cNvPr id="5" name="Footer Placeholder 4">
            <a:extLst>
              <a:ext uri="{FF2B5EF4-FFF2-40B4-BE49-F238E27FC236}">
                <a16:creationId xmlns:a16="http://schemas.microsoft.com/office/drawing/2014/main" id="{B75FF39F-E697-4049-9D41-9B08EF23A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DB606-9E9A-4EF2-9666-7FD53D90C7E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2140777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CF0E4C-B3B7-4A76-9D2D-A1411BF5BE00}"/>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9F90CE-DD6A-4B1C-A139-3A9932FBAB9A}"/>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C21FBC-BB70-4C3F-8CAB-98F8E05D6CBA}"/>
              </a:ext>
            </a:extLst>
          </p:cNvPr>
          <p:cNvSpPr>
            <a:spLocks noGrp="1"/>
          </p:cNvSpPr>
          <p:nvPr>
            <p:ph type="dt" sz="half" idx="10"/>
          </p:nvPr>
        </p:nvSpPr>
        <p:spPr/>
        <p:txBody>
          <a:bodyPr/>
          <a:lstStyle/>
          <a:p>
            <a:fld id="{186A59A6-7D8A-42ED-8BFF-9A6223E2DB52}" type="datetimeFigureOut">
              <a:rPr lang="en-US" smtClean="0"/>
              <a:t>4/16/2021</a:t>
            </a:fld>
            <a:endParaRPr lang="en-US"/>
          </a:p>
        </p:txBody>
      </p:sp>
      <p:sp>
        <p:nvSpPr>
          <p:cNvPr id="5" name="Footer Placeholder 4">
            <a:extLst>
              <a:ext uri="{FF2B5EF4-FFF2-40B4-BE49-F238E27FC236}">
                <a16:creationId xmlns:a16="http://schemas.microsoft.com/office/drawing/2014/main" id="{E6E427FC-B4CC-475F-A308-21063C6E41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6D5FD8-805E-4F87-86F7-F92C4792E8B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390566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B737708-655B-4122-B724-753544C69222}" type="datetimeFigureOut">
              <a:rPr lang="zh-CN" altLang="en-US" smtClean="0"/>
              <a:t>2021/4/16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B41AFB-60C3-4E04-B62B-1B12B8C52FF3}" type="slidenum">
              <a:rPr lang="zh-CN" altLang="en-US" smtClean="0"/>
              <a:t>‹#›</a:t>
            </a:fld>
            <a:endParaRPr lang="zh-CN" altLang="en-US"/>
          </a:p>
        </p:txBody>
      </p:sp>
    </p:spTree>
    <p:extLst>
      <p:ext uri="{BB962C8B-B14F-4D97-AF65-F5344CB8AC3E}">
        <p14:creationId xmlns:p14="http://schemas.microsoft.com/office/powerpoint/2010/main" val="3146660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6F11-0B99-4E85-9CC0-419D8A6E8E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C7B241-8AFA-4620-BDAF-1CC0783583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779F6D-2709-455B-83DC-C06E5953CDAA}"/>
              </a:ext>
            </a:extLst>
          </p:cNvPr>
          <p:cNvSpPr>
            <a:spLocks noGrp="1"/>
          </p:cNvSpPr>
          <p:nvPr>
            <p:ph type="dt" sz="half" idx="10"/>
          </p:nvPr>
        </p:nvSpPr>
        <p:spPr/>
        <p:txBody>
          <a:bodyPr/>
          <a:lstStyle/>
          <a:p>
            <a:fld id="{C6748C86-030F-4F43-A478-D12E6AEFF8D3}" type="datetimeFigureOut">
              <a:rPr lang="en-US" smtClean="0"/>
              <a:t>4/16/2021</a:t>
            </a:fld>
            <a:endParaRPr lang="en-US"/>
          </a:p>
        </p:txBody>
      </p:sp>
      <p:sp>
        <p:nvSpPr>
          <p:cNvPr id="5" name="Footer Placeholder 4">
            <a:extLst>
              <a:ext uri="{FF2B5EF4-FFF2-40B4-BE49-F238E27FC236}">
                <a16:creationId xmlns:a16="http://schemas.microsoft.com/office/drawing/2014/main" id="{C58CF677-5F9D-4AD1-81F1-E26E348EA2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F995A8-6237-455C-A6DB-7B69F45FA2E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41346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50D0F-C7CC-4BF9-A054-2239751804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84F9BA-1EB5-46B1-9BE5-09E82FC8B80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B53B1E6-4C96-4CB7-826D-8FCB63D8F0A2}"/>
              </a:ext>
            </a:extLst>
          </p:cNvPr>
          <p:cNvSpPr>
            <a:spLocks noGrp="1"/>
          </p:cNvSpPr>
          <p:nvPr>
            <p:ph type="dt" sz="half" idx="10"/>
          </p:nvPr>
        </p:nvSpPr>
        <p:spPr/>
        <p:txBody>
          <a:bodyPr/>
          <a:lstStyle/>
          <a:p>
            <a:fld id="{C6748C86-030F-4F43-A478-D12E6AEFF8D3}" type="datetimeFigureOut">
              <a:rPr lang="en-US" smtClean="0"/>
              <a:t>4/16/2021</a:t>
            </a:fld>
            <a:endParaRPr lang="en-US" dirty="0"/>
          </a:p>
        </p:txBody>
      </p:sp>
      <p:sp>
        <p:nvSpPr>
          <p:cNvPr id="5" name="Footer Placeholder 4">
            <a:extLst>
              <a:ext uri="{FF2B5EF4-FFF2-40B4-BE49-F238E27FC236}">
                <a16:creationId xmlns:a16="http://schemas.microsoft.com/office/drawing/2014/main" id="{016B7220-B5A7-4C21-BC64-FB79529F14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14070C-EAA9-4214-9EA6-9DF42DFE0ED6}"/>
              </a:ext>
            </a:extLst>
          </p:cNvPr>
          <p:cNvSpPr>
            <a:spLocks noGrp="1"/>
          </p:cNvSpPr>
          <p:nvPr>
            <p:ph type="sldNum" sz="quarter" idx="12"/>
          </p:nvPr>
        </p:nvSpPr>
        <p:spPr/>
        <p:txBody>
          <a:bodyPr/>
          <a:lstStyle/>
          <a:p>
            <a:fld id="{3BDDDCE0-C031-4745-ABD7-2112096DCCD6}" type="slidenum">
              <a:rPr lang="en-US" smtClean="0"/>
              <a:t>‹#›</a:t>
            </a:fld>
            <a:endParaRPr lang="en-US" dirty="0"/>
          </a:p>
        </p:txBody>
      </p:sp>
    </p:spTree>
    <p:extLst>
      <p:ext uri="{BB962C8B-B14F-4D97-AF65-F5344CB8AC3E}">
        <p14:creationId xmlns:p14="http://schemas.microsoft.com/office/powerpoint/2010/main" val="31220574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D5E59-8A81-40E6-980F-36BC0B9AD9DC}"/>
              </a:ext>
            </a:extLst>
          </p:cNvPr>
          <p:cNvSpPr>
            <a:spLocks noGrp="1"/>
          </p:cNvSpPr>
          <p:nvPr>
            <p:ph type="title"/>
          </p:nvPr>
        </p:nvSpPr>
        <p:spPr>
          <a:xfrm>
            <a:off x="831851" y="1709739"/>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31EFFF8-02B9-4252-9A70-0103904316EF}"/>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12103E-3779-4835-9FC7-AE5229360DD7}"/>
              </a:ext>
            </a:extLst>
          </p:cNvPr>
          <p:cNvSpPr>
            <a:spLocks noGrp="1"/>
          </p:cNvSpPr>
          <p:nvPr>
            <p:ph type="dt" sz="half" idx="10"/>
          </p:nvPr>
        </p:nvSpPr>
        <p:spPr/>
        <p:txBody>
          <a:bodyPr/>
          <a:lstStyle/>
          <a:p>
            <a:fld id="{C6748C86-030F-4F43-A478-D12E6AEFF8D3}" type="datetimeFigureOut">
              <a:rPr lang="en-US" smtClean="0"/>
              <a:t>4/16/2021</a:t>
            </a:fld>
            <a:endParaRPr lang="en-US" dirty="0"/>
          </a:p>
        </p:txBody>
      </p:sp>
      <p:sp>
        <p:nvSpPr>
          <p:cNvPr id="5" name="Footer Placeholder 4">
            <a:extLst>
              <a:ext uri="{FF2B5EF4-FFF2-40B4-BE49-F238E27FC236}">
                <a16:creationId xmlns:a16="http://schemas.microsoft.com/office/drawing/2014/main" id="{692ABDF6-4AE9-4D22-8F0C-12C44083A75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77A0DA-85F4-470A-868E-BCAC50B86F5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349029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E9D5-9DD1-4E42-8AF3-4064CDAD9506}"/>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3BFE509-5964-4B37-A2E3-8B21F2D3D633}"/>
              </a:ext>
            </a:extLst>
          </p:cNvPr>
          <p:cNvSpPr>
            <a:spLocks noGrp="1"/>
          </p:cNvSpPr>
          <p:nvPr>
            <p:ph sz="half" idx="1"/>
          </p:nvPr>
        </p:nvSpPr>
        <p:spPr>
          <a:xfrm>
            <a:off x="8382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310A551-FAAE-4903-A7A0-F1CBBBA28F82}"/>
              </a:ext>
            </a:extLst>
          </p:cNvPr>
          <p:cNvSpPr>
            <a:spLocks noGrp="1"/>
          </p:cNvSpPr>
          <p:nvPr>
            <p:ph sz="half" idx="2"/>
          </p:nvPr>
        </p:nvSpPr>
        <p:spPr>
          <a:xfrm>
            <a:off x="61976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2B8E082-6B4D-4B29-AF4E-C69C2A2C09CD}"/>
              </a:ext>
            </a:extLst>
          </p:cNvPr>
          <p:cNvSpPr>
            <a:spLocks noGrp="1"/>
          </p:cNvSpPr>
          <p:nvPr>
            <p:ph type="dt" sz="half" idx="10"/>
          </p:nvPr>
        </p:nvSpPr>
        <p:spPr/>
        <p:txBody>
          <a:bodyPr/>
          <a:lstStyle/>
          <a:p>
            <a:fld id="{C6748C86-030F-4F43-A478-D12E6AEFF8D3}" type="datetimeFigureOut">
              <a:rPr lang="en-US" smtClean="0"/>
              <a:t>4/16/2021</a:t>
            </a:fld>
            <a:endParaRPr lang="en-US"/>
          </a:p>
        </p:txBody>
      </p:sp>
      <p:sp>
        <p:nvSpPr>
          <p:cNvPr id="6" name="Footer Placeholder 5">
            <a:extLst>
              <a:ext uri="{FF2B5EF4-FFF2-40B4-BE49-F238E27FC236}">
                <a16:creationId xmlns:a16="http://schemas.microsoft.com/office/drawing/2014/main" id="{48469544-68A6-4CCC-AD54-CFC160618A9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BA44E05-5BDD-4130-8D88-12682FBC21D3}"/>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861603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76463" y="6533833"/>
            <a:ext cx="8225367" cy="215444"/>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25476" y="6454459"/>
            <a:ext cx="7297560" cy="403541"/>
          </a:xfrm>
          <a:prstGeom prst="rect">
            <a:avLst/>
          </a:prstGeom>
          <a:noFill/>
        </p:spPr>
        <p:txBody>
          <a:bodyPr anchor="ctr">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SA2#144E</a:t>
            </a:r>
            <a:r>
              <a:rPr lang="en-US" altLang="de-DE" sz="1200" dirty="0">
                <a:solidFill>
                  <a:schemeClr val="bg1"/>
                </a:solidFill>
              </a:rPr>
              <a:t> (e-meeting), April 12 – 16, 2021</a:t>
            </a:r>
          </a:p>
        </p:txBody>
      </p:sp>
      <p:sp>
        <p:nvSpPr>
          <p:cNvPr id="12" name="Oval 11"/>
          <p:cNvSpPr/>
          <p:nvPr userDrawn="1"/>
        </p:nvSpPr>
        <p:spPr bwMode="auto">
          <a:xfrm>
            <a:off x="11091334" y="645445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1" y="6533833"/>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t>© 3GPP 2021</a:t>
            </a:r>
          </a:p>
        </p:txBody>
      </p:sp>
      <p:pic>
        <p:nvPicPr>
          <p:cNvPr id="1033" name="Picture 10" descr="3GPP_TM_RD.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661227" y="26986"/>
            <a:ext cx="13428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 id="2147483820"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811FE6-D3DF-4315-ACAA-3E3CC20E6CCE}"/>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9C4C48E5-00D9-4325-B199-EA4DCC015D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BA84601-1F95-438A-9FB4-A9AC750E4820}"/>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48C86-030F-4F43-A478-D12E6AEFF8D3}" type="datetimeFigureOut">
              <a:rPr lang="en-US" smtClean="0"/>
              <a:pPr/>
              <a:t>4/16/2021</a:t>
            </a:fld>
            <a:endParaRPr lang="en-US" dirty="0"/>
          </a:p>
        </p:txBody>
      </p:sp>
      <p:sp>
        <p:nvSpPr>
          <p:cNvPr id="5" name="Footer Placeholder 4">
            <a:extLst>
              <a:ext uri="{FF2B5EF4-FFF2-40B4-BE49-F238E27FC236}">
                <a16:creationId xmlns:a16="http://schemas.microsoft.com/office/drawing/2014/main" id="{7141AEA2-8304-4EB9-B459-2EBBFD9ADF13}"/>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5263B77-7D1D-49CC-B8D2-002838112336}"/>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DDCE0-C031-4745-ABD7-2112096DCCD6}" type="slidenum">
              <a:rPr lang="en-US" smtClean="0"/>
              <a:t>‹#›</a:t>
            </a:fld>
            <a:endParaRPr lang="en-US"/>
          </a:p>
        </p:txBody>
      </p:sp>
    </p:spTree>
    <p:extLst>
      <p:ext uri="{BB962C8B-B14F-4D97-AF65-F5344CB8AC3E}">
        <p14:creationId xmlns:p14="http://schemas.microsoft.com/office/powerpoint/2010/main" val="321781749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499BDA-7A1E-4662-89E4-86AF727D872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AD9EB5-2FAE-433E-8916-00D5391EA5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704BF5-F7AF-4CF3-BAF8-B1F77EDFDA5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CA202C-DF3B-4AF6-A4EB-1CACB965A9D2}" type="datetimeFigureOut">
              <a:rPr lang="en-US" smtClean="0"/>
              <a:t>4/16/2021</a:t>
            </a:fld>
            <a:endParaRPr lang="en-US"/>
          </a:p>
        </p:txBody>
      </p:sp>
      <p:sp>
        <p:nvSpPr>
          <p:cNvPr id="5" name="Footer Placeholder 4">
            <a:extLst>
              <a:ext uri="{FF2B5EF4-FFF2-40B4-BE49-F238E27FC236}">
                <a16:creationId xmlns:a16="http://schemas.microsoft.com/office/drawing/2014/main" id="{AB286779-4A68-48A3-A98D-0D85A44C0BD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9EFB7B-396F-4D53-A5CF-8B7721FD44A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49158-77BA-47EF-8C41-D6084643CAC6}" type="slidenum">
              <a:rPr lang="en-US" smtClean="0"/>
              <a:t>‹#›</a:t>
            </a:fld>
            <a:endParaRPr lang="en-US"/>
          </a:p>
        </p:txBody>
      </p:sp>
    </p:spTree>
    <p:extLst>
      <p:ext uri="{BB962C8B-B14F-4D97-AF65-F5344CB8AC3E}">
        <p14:creationId xmlns:p14="http://schemas.microsoft.com/office/powerpoint/2010/main" val="2903804183"/>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E7E6B-2100-4CB2-8DAF-68EB9E6FE353}"/>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6F0D49-74B4-4263-94E4-A9C5CD9DBF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0D2AEA-D9C5-420B-B209-498F6FD68B7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1CA75F-C908-41C9-A4F8-D4DF6DE72F0C}" type="datetimeFigureOut">
              <a:rPr lang="en-US" smtClean="0"/>
              <a:t>4/16/2021</a:t>
            </a:fld>
            <a:endParaRPr lang="en-US"/>
          </a:p>
        </p:txBody>
      </p:sp>
      <p:sp>
        <p:nvSpPr>
          <p:cNvPr id="5" name="Footer Placeholder 4">
            <a:extLst>
              <a:ext uri="{FF2B5EF4-FFF2-40B4-BE49-F238E27FC236}">
                <a16:creationId xmlns:a16="http://schemas.microsoft.com/office/drawing/2014/main" id="{54E5F8A4-9A89-4F54-8623-E083D887603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E686C79-342A-4AFE-8262-70BA082D654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C8E38-B364-4556-8D74-7CEE48C00BD5}" type="slidenum">
              <a:rPr lang="en-US" smtClean="0"/>
              <a:t>‹#›</a:t>
            </a:fld>
            <a:endParaRPr lang="en-US"/>
          </a:p>
        </p:txBody>
      </p:sp>
    </p:spTree>
    <p:extLst>
      <p:ext uri="{BB962C8B-B14F-4D97-AF65-F5344CB8AC3E}">
        <p14:creationId xmlns:p14="http://schemas.microsoft.com/office/powerpoint/2010/main" val="942337192"/>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D5B7E3-255C-4BA2-A29E-10E97B3A6E04}"/>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AD498D9-3964-45ED-9D43-CBE74F5A85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309E91-89F8-4D94-91E9-BB533E0484A8}"/>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6A59A6-7D8A-42ED-8BFF-9A6223E2DB52}" type="datetimeFigureOut">
              <a:rPr lang="en-US" smtClean="0"/>
              <a:t>4/16/2021</a:t>
            </a:fld>
            <a:endParaRPr lang="en-US"/>
          </a:p>
        </p:txBody>
      </p:sp>
      <p:sp>
        <p:nvSpPr>
          <p:cNvPr id="5" name="Footer Placeholder 4">
            <a:extLst>
              <a:ext uri="{FF2B5EF4-FFF2-40B4-BE49-F238E27FC236}">
                <a16:creationId xmlns:a16="http://schemas.microsoft.com/office/drawing/2014/main" id="{1C6866E6-AB09-49E4-AE6C-7BE740EA525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3E76B-1E9D-40F8-A618-12F41CE3BD6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897966-1049-43E8-8521-41C9D4D765C9}" type="slidenum">
              <a:rPr lang="en-US" smtClean="0"/>
              <a:t>‹#›</a:t>
            </a:fld>
            <a:endParaRPr lang="en-US"/>
          </a:p>
        </p:txBody>
      </p:sp>
    </p:spTree>
    <p:extLst>
      <p:ext uri="{BB962C8B-B14F-4D97-AF65-F5344CB8AC3E}">
        <p14:creationId xmlns:p14="http://schemas.microsoft.com/office/powerpoint/2010/main" val="428998583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tsg_sa/WG2_Arch/TSGS2_143e_Electronic/docs/S2-2101017.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WG2_Arch/TSGS2_143e_Electronic/INBOX/Revisions/S2-2100343r01.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sa/WG2_Arch/TSGS2_144e_Electronic/INBOX/DRAFTS/5MBS/Shared%20delivery%20establishment%20and%20subsequent%20signalling-vivo%2BEric.pptx"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Visio_Drawing2.vsdx"/><Relationship Id="rId7" Type="http://schemas.openxmlformats.org/officeDocument/2006/relationships/comments" Target="../comments/comment1.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Visio_Drawing3.vsdx"/><Relationship Id="rId4" Type="http://schemas.openxmlformats.org/officeDocument/2006/relationships/image" Target="../media/image5.emf"/></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Visio_Drawing4.vsdx"/><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package" Target="../embeddings/Microsoft_Visio_Drawing5.vsdx"/><Relationship Id="rId4" Type="http://schemas.openxmlformats.org/officeDocument/2006/relationships/image" Target="../media/image7.emf"/></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2_Arch/TSGS2_143e_Electronic/INBOX/Revisions/S2-2100343r01.zip" TargetMode="External"/><Relationship Id="rId2" Type="http://schemas.openxmlformats.org/officeDocument/2006/relationships/hyperlink" Target="https://www.3gpp.org/ftp/tsg_sa/WG2_Arch/TSGS2_143e_Electronic/docs/S2-2101017.zip"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Visio_Drawing6.vsdx"/><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0.emf"/><Relationship Id="rId5" Type="http://schemas.openxmlformats.org/officeDocument/2006/relationships/package" Target="../embeddings/Microsoft_Visio_Drawing7.vsdx"/><Relationship Id="rId4" Type="http://schemas.openxmlformats.org/officeDocument/2006/relationships/image" Target="../media/image9.emf"/></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Visio_Drawing8.vsdx"/><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1.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ftp/tsg_sa/WG2_Arch/TSGS2_143e_Electronic/docs/S2-2101017.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www.3gpp.org/ftp/tsg_sa/WG2_Arch/TSGS2_144e_Electronic/INBOX/DRAFTS/5MBS/5MBS_PCFinteraction_r2.pptx"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WG2_Arch/TSGS2_143e_Electronic/INBOX/Revisions/S2-2100343r01.zip" TargetMode="External"/><Relationship Id="rId2" Type="http://schemas.openxmlformats.org/officeDocument/2006/relationships/hyperlink" Target="https://www.3gpp.org/ftp/tsg_sa/WG2_Arch/TSGS2_143e_Electronic/docs/S2-2101017.zip"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Visio_Drawing9.vsdx"/><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3.emf"/></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Visio_Drawing10.vsdx"/><Relationship Id="rId7" Type="http://schemas.openxmlformats.org/officeDocument/2006/relationships/comments" Target="../comments/comment2.xm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15.emf"/><Relationship Id="rId5" Type="http://schemas.openxmlformats.org/officeDocument/2006/relationships/package" Target="../embeddings/Microsoft_Visio_Drawing11.vsdx"/><Relationship Id="rId4" Type="http://schemas.openxmlformats.org/officeDocument/2006/relationships/image" Target="../media/image14.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3gpp.org/ftp/tsg_sa/WG2_Arch/TSGS2_144e_Electronic/Docs/S2-2102947.zip"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www.3gpp.org/ftp/tsg_sa/WG2_Arch/TSGS2_144e_Electronic/Docs/S2-2102727.zip" TargetMode="External"/><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file:///C:\Users\rdcgajy\Documents\3GPP_meetings\SA2#144E\Docs\S2-2102439.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WG2_Arch/TSGS2_143e_Electronic/INBOX/Revisions/S2-2100343r01.zip" TargetMode="External"/><Relationship Id="rId2" Type="http://schemas.openxmlformats.org/officeDocument/2006/relationships/hyperlink" Target="https://www.3gpp.org/ftp/tsg_sa/WG2_Arch/TSGS2_143e_Electronic/docs/S2-2101017.zip"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WG2_Arch/TSGS2_144e_Electronic/INBOX/DRAFTS/5MBS/Pre-meeting%20CC/S2-210xxxxdiscussion%20MBS%20session%20activation%20and%20deactivation.docx" TargetMode="External"/><Relationship Id="rId2" Type="http://schemas.openxmlformats.org/officeDocument/2006/relationships/hyperlink" Target="https://www.3gpp.org/ftp/tsg_sa/WG2_Arch/TSGS2_144e_Electronic/INBOX/DRAFTS/5MBS/Pre-meeting%20C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sa/WG2_Arch/TSGS2_143e_Electronic/INBOX/Revisions/S2-2100343r01.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449499" y="1694234"/>
            <a:ext cx="11624987" cy="2968350"/>
          </a:xfrm>
        </p:spPr>
        <p:txBody>
          <a:bodyPr/>
          <a:lstStyle/>
          <a:p>
            <a:pPr marL="0" indent="0" eaLnBrk="1" hangingPunct="1">
              <a:lnSpc>
                <a:spcPct val="110000"/>
              </a:lnSpc>
              <a:spcBef>
                <a:spcPts val="0"/>
              </a:spcBef>
              <a:buNone/>
            </a:pPr>
            <a:r>
              <a:rPr lang="en-GB" sz="2400" b="1" dirty="0"/>
              <a:t>Source:		Ericsson</a:t>
            </a:r>
            <a:br>
              <a:rPr lang="en-GB" sz="2400" b="1" dirty="0"/>
            </a:br>
            <a:r>
              <a:rPr lang="en-GB" sz="2400" b="1" dirty="0"/>
              <a:t>Title:			</a:t>
            </a:r>
            <a:r>
              <a:rPr lang="en-US" sz="2400" b="1" dirty="0"/>
              <a:t>Signaling efficiency for Shared Delivery and others</a:t>
            </a:r>
            <a:br>
              <a:rPr lang="en-GB" sz="2400" b="1" dirty="0"/>
            </a:br>
            <a:r>
              <a:rPr lang="en-GB" sz="2400" b="1" dirty="0"/>
              <a:t>Document for:	Discussion</a:t>
            </a:r>
            <a:endParaRPr lang="en-US" sz="2400" b="1" dirty="0"/>
          </a:p>
          <a:p>
            <a:pPr marL="0" indent="0" eaLnBrk="1" hangingPunct="1">
              <a:lnSpc>
                <a:spcPct val="110000"/>
              </a:lnSpc>
              <a:spcBef>
                <a:spcPts val="0"/>
              </a:spcBef>
              <a:buNone/>
            </a:pPr>
            <a:r>
              <a:rPr lang="en-GB" sz="2400" b="1" dirty="0"/>
              <a:t>Agenda Item: 		8.9</a:t>
            </a:r>
            <a:br>
              <a:rPr lang="en-GB" sz="2400" b="1" dirty="0"/>
            </a:br>
            <a:r>
              <a:rPr lang="en-GB" sz="2400" b="1" dirty="0"/>
              <a:t>Work Item / Release: 5MBS/ Release 17</a:t>
            </a:r>
            <a:br>
              <a:rPr lang="en-US" dirty="0"/>
            </a:br>
            <a:endParaRPr lang="fr-FR" altLang="de-DE" sz="1400" dirty="0">
              <a:effectLst>
                <a:outerShdw blurRad="38100" dist="38100" dir="2700000" algn="tl">
                  <a:srgbClr val="000000">
                    <a:alpha val="43137"/>
                  </a:srgbClr>
                </a:outerShdw>
              </a:effectLst>
            </a:endParaRPr>
          </a:p>
        </p:txBody>
      </p:sp>
      <p:sp>
        <p:nvSpPr>
          <p:cNvPr id="2" name="TextBox 1">
            <a:extLst>
              <a:ext uri="{FF2B5EF4-FFF2-40B4-BE49-F238E27FC236}">
                <a16:creationId xmlns:a16="http://schemas.microsoft.com/office/drawing/2014/main" id="{D58AA70D-C7C2-46DB-921B-A3B98A14B279}"/>
              </a:ext>
            </a:extLst>
          </p:cNvPr>
          <p:cNvSpPr txBox="1"/>
          <p:nvPr/>
        </p:nvSpPr>
        <p:spPr>
          <a:xfrm>
            <a:off x="8312727" y="278780"/>
            <a:ext cx="2579289" cy="246221"/>
          </a:xfrm>
          <a:prstGeom prst="rect">
            <a:avLst/>
          </a:prstGeom>
          <a:noFill/>
        </p:spPr>
        <p:txBody>
          <a:bodyPr wrap="square" rtlCol="0">
            <a:spAutoFit/>
          </a:bodyPr>
          <a:lstStyle/>
          <a:p>
            <a:r>
              <a:rPr lang="en-US" b="1" dirty="0"/>
              <a:t>S2-2103542 was S2-2102290r01</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5D4B2-CC3C-4A5D-ADDB-2166300B6571}"/>
              </a:ext>
            </a:extLst>
          </p:cNvPr>
          <p:cNvSpPr>
            <a:spLocks noGrp="1"/>
          </p:cNvSpPr>
          <p:nvPr>
            <p:ph type="title"/>
          </p:nvPr>
        </p:nvSpPr>
        <p:spPr>
          <a:xfrm>
            <a:off x="79972" y="95312"/>
            <a:ext cx="10848004" cy="601435"/>
          </a:xfrm>
        </p:spPr>
        <p:txBody>
          <a:bodyPr/>
          <a:lstStyle/>
          <a:p>
            <a:pPr algn="l"/>
            <a:r>
              <a:rPr lang="en-US" sz="2800" dirty="0">
                <a:solidFill>
                  <a:schemeClr val="tx1"/>
                </a:solidFill>
              </a:rPr>
              <a:t>Statement machines in 5GC from 23.757 v1.3.0</a:t>
            </a:r>
          </a:p>
        </p:txBody>
      </p:sp>
      <p:graphicFrame>
        <p:nvGraphicFramePr>
          <p:cNvPr id="4" name="Object 3">
            <a:extLst>
              <a:ext uri="{FF2B5EF4-FFF2-40B4-BE49-F238E27FC236}">
                <a16:creationId xmlns:a16="http://schemas.microsoft.com/office/drawing/2014/main" id="{97184354-1379-4F9E-8026-27BEE249E78A}"/>
              </a:ext>
            </a:extLst>
          </p:cNvPr>
          <p:cNvGraphicFramePr>
            <a:graphicFrameLocks noChangeAspect="1"/>
          </p:cNvGraphicFramePr>
          <p:nvPr/>
        </p:nvGraphicFramePr>
        <p:xfrm>
          <a:off x="165137" y="838217"/>
          <a:ext cx="6289452" cy="4276130"/>
        </p:xfrm>
        <a:graphic>
          <a:graphicData uri="http://schemas.openxmlformats.org/presentationml/2006/ole">
            <mc:AlternateContent xmlns:mc="http://schemas.openxmlformats.org/markup-compatibility/2006">
              <mc:Choice xmlns:v="urn:schemas-microsoft-com:vml" Requires="v">
                <p:oleObj spid="_x0000_s1038" name="Visio" r:id="rId3" imgW="7191343" imgH="4657623" progId="Visio.Drawing.15">
                  <p:embed/>
                </p:oleObj>
              </mc:Choice>
              <mc:Fallback>
                <p:oleObj name="Visio" r:id="rId3" imgW="7191343" imgH="4657623" progId="Visio.Drawing.15">
                  <p:embed/>
                  <p:pic>
                    <p:nvPicPr>
                      <p:cNvPr id="4" name="Object 3">
                        <a:extLst>
                          <a:ext uri="{FF2B5EF4-FFF2-40B4-BE49-F238E27FC236}">
                            <a16:creationId xmlns:a16="http://schemas.microsoft.com/office/drawing/2014/main" id="{97184354-1379-4F9E-8026-27BEE249E7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137" y="838217"/>
                        <a:ext cx="6289452" cy="4276130"/>
                      </a:xfrm>
                      <a:prstGeom prst="rect">
                        <a:avLst/>
                      </a:prstGeom>
                      <a:noFill/>
                      <a:ln>
                        <a:solidFill>
                          <a:schemeClr val="tx1"/>
                        </a:solidFill>
                      </a:ln>
                    </p:spPr>
                  </p:pic>
                </p:oleObj>
              </mc:Fallback>
            </mc:AlternateContent>
          </a:graphicData>
        </a:graphic>
      </p:graphicFrame>
      <p:sp>
        <p:nvSpPr>
          <p:cNvPr id="75" name="Content Placeholder 2">
            <a:extLst>
              <a:ext uri="{FF2B5EF4-FFF2-40B4-BE49-F238E27FC236}">
                <a16:creationId xmlns:a16="http://schemas.microsoft.com/office/drawing/2014/main" id="{9587A1CA-3F88-44A8-807E-4D9A4840A362}"/>
              </a:ext>
            </a:extLst>
          </p:cNvPr>
          <p:cNvSpPr txBox="1">
            <a:spLocks/>
          </p:cNvSpPr>
          <p:nvPr/>
        </p:nvSpPr>
        <p:spPr>
          <a:xfrm>
            <a:off x="6819966" y="975686"/>
            <a:ext cx="5206897" cy="4159623"/>
          </a:xfrm>
          <a:prstGeom prst="rect">
            <a:avLst/>
          </a:prstGeom>
          <a:ln>
            <a:solidFill>
              <a:schemeClr val="tx1"/>
            </a:solid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a:buClr>
                <a:srgbClr val="181818"/>
              </a:buClr>
              <a:defRPr/>
            </a:pPr>
            <a:r>
              <a:rPr lang="en-US" altLang="zh-CN" sz="1400" b="1" dirty="0"/>
              <a:t>Configured multicast session</a:t>
            </a:r>
            <a:r>
              <a:rPr lang="en-US" altLang="zh-CN" sz="1400" dirty="0"/>
              <a:t>: No multicast data are transmitted. Some information about the multicast session is configured, but no resources are reserved. For instance, TMGIs can be allocated but no complete session information be provided. UEs may be allowed to join (subject to authorization check and configuration), but the first accepted UE join request will trigger the multicast session establishment. </a:t>
            </a:r>
          </a:p>
          <a:p>
            <a:pPr>
              <a:buClr>
                <a:srgbClr val="181818"/>
              </a:buClr>
              <a:defRPr/>
            </a:pPr>
            <a:r>
              <a:rPr lang="en-US" altLang="zh-CN" sz="1400" dirty="0"/>
              <a:t>Active multicast session: Established multicast session in active state. Multicast data are transmitted to UEs that joined the multicast session. 5GC resources for the multicast session are reserved. Corresponding Radio resources are reserved depending on participating UE locations. UEs that joined the multicast session are in CM CONNECTED state. UEs are allowed to join the multicast session (subject to authorization check)</a:t>
            </a:r>
          </a:p>
          <a:p>
            <a:pPr>
              <a:buClr>
                <a:srgbClr val="181818"/>
              </a:buClr>
              <a:defRPr/>
            </a:pPr>
            <a:r>
              <a:rPr lang="en-US" altLang="zh-CN" sz="1400" dirty="0"/>
              <a:t>Inactive multicast session: Established multicast session in inactive state. No multicast data are transmitted. UEs that joined the multicast session may be in CM CONNECTED or CM IDLE state. UEs are allowed to join the multicast session (subject to authorization check). </a:t>
            </a:r>
          </a:p>
          <a:p>
            <a:pPr>
              <a:buClr>
                <a:srgbClr val="181818"/>
              </a:buClr>
              <a:defRPr/>
            </a:pPr>
            <a:endParaRPr lang="en-US" altLang="zh-CN" sz="1600" dirty="0"/>
          </a:p>
        </p:txBody>
      </p:sp>
    </p:spTree>
    <p:extLst>
      <p:ext uri="{BB962C8B-B14F-4D97-AF65-F5344CB8AC3E}">
        <p14:creationId xmlns:p14="http://schemas.microsoft.com/office/powerpoint/2010/main" val="6209862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00952" y="320553"/>
            <a:ext cx="11184467" cy="910547"/>
          </a:xfrm>
        </p:spPr>
        <p:txBody>
          <a:bodyPr/>
          <a:lstStyle/>
          <a:p>
            <a:r>
              <a:rPr lang="en-US" altLang="zh-CN" b="1" dirty="0"/>
              <a:t>Info from </a:t>
            </a:r>
            <a:r>
              <a:rPr lang="en-US" dirty="0">
                <a:hlinkClick r:id="rId2"/>
              </a:rPr>
              <a:t>S2-2101017</a:t>
            </a:r>
            <a:r>
              <a:rPr lang="en-US" dirty="0"/>
              <a:t> </a:t>
            </a:r>
            <a:endParaRPr lang="en-US" b="1" dirty="0"/>
          </a:p>
        </p:txBody>
      </p:sp>
      <p:sp>
        <p:nvSpPr>
          <p:cNvPr id="10" name="Rectangle 9">
            <a:extLst>
              <a:ext uri="{FF2B5EF4-FFF2-40B4-BE49-F238E27FC236}">
                <a16:creationId xmlns:a16="http://schemas.microsoft.com/office/drawing/2014/main" id="{07093069-CFBE-4F39-88E1-94A92782C635}"/>
              </a:ext>
            </a:extLst>
          </p:cNvPr>
          <p:cNvSpPr/>
          <p:nvPr/>
        </p:nvSpPr>
        <p:spPr>
          <a:xfrm>
            <a:off x="3007995" y="290512"/>
            <a:ext cx="6176010" cy="6276975"/>
          </a:xfrm>
          <a:prstGeom prst="rect">
            <a:avLst/>
          </a:prstGeom>
          <a:noFill/>
          <a:ln>
            <a:noFill/>
          </a:ln>
        </p:spPr>
      </p:sp>
      <p:grpSp>
        <p:nvGrpSpPr>
          <p:cNvPr id="77" name="Group 76">
            <a:extLst>
              <a:ext uri="{FF2B5EF4-FFF2-40B4-BE49-F238E27FC236}">
                <a16:creationId xmlns:a16="http://schemas.microsoft.com/office/drawing/2014/main" id="{32A9B632-6352-4746-8E0C-8F5F367A398C}"/>
              </a:ext>
            </a:extLst>
          </p:cNvPr>
          <p:cNvGrpSpPr/>
          <p:nvPr/>
        </p:nvGrpSpPr>
        <p:grpSpPr>
          <a:xfrm>
            <a:off x="560070" y="1347787"/>
            <a:ext cx="5450160" cy="3290888"/>
            <a:chOff x="3007995" y="290512"/>
            <a:chExt cx="5450160" cy="3290888"/>
          </a:xfrm>
        </p:grpSpPr>
        <p:sp>
          <p:nvSpPr>
            <p:cNvPr id="12" name="Text Box 27">
              <a:extLst>
                <a:ext uri="{FF2B5EF4-FFF2-40B4-BE49-F238E27FC236}">
                  <a16:creationId xmlns:a16="http://schemas.microsoft.com/office/drawing/2014/main" id="{5987D1AD-B86D-405C-9B14-20731EA613FD}"/>
                </a:ext>
              </a:extLst>
            </p:cNvPr>
            <p:cNvSpPr txBox="1">
              <a:spLocks noChangeArrowheads="1"/>
            </p:cNvSpPr>
            <p:nvPr/>
          </p:nvSpPr>
          <p:spPr bwMode="auto">
            <a:xfrm>
              <a:off x="3160534" y="1095568"/>
              <a:ext cx="4970780" cy="1528030"/>
            </a:xfrm>
            <a:prstGeom prst="rect">
              <a:avLst/>
            </a:prstGeom>
            <a:solidFill>
              <a:srgbClr val="FFFFFF"/>
            </a:solidFill>
            <a:ln w="9525">
              <a:solidFill>
                <a:srgbClr val="000000"/>
              </a:solidFill>
              <a:prstDash val="dash"/>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Option 2</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4" name="Line 22">
              <a:extLst>
                <a:ext uri="{FF2B5EF4-FFF2-40B4-BE49-F238E27FC236}">
                  <a16:creationId xmlns:a16="http://schemas.microsoft.com/office/drawing/2014/main" id="{3952D08E-F6C6-4E61-B278-98D060DC5285}"/>
                </a:ext>
              </a:extLst>
            </p:cNvPr>
            <p:cNvCxnSpPr>
              <a:cxnSpLocks noChangeShapeType="1"/>
            </p:cNvCxnSpPr>
            <p:nvPr/>
          </p:nvCxnSpPr>
          <p:spPr bwMode="auto">
            <a:xfrm flipH="1">
              <a:off x="3305976" y="690562"/>
              <a:ext cx="445" cy="28908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5" name="Text Box 8">
              <a:extLst>
                <a:ext uri="{FF2B5EF4-FFF2-40B4-BE49-F238E27FC236}">
                  <a16:creationId xmlns:a16="http://schemas.microsoft.com/office/drawing/2014/main" id="{8178AB06-2577-4E1B-BE65-420506A54182}"/>
                </a:ext>
              </a:extLst>
            </p:cNvPr>
            <p:cNvSpPr txBox="1">
              <a:spLocks noChangeArrowheads="1"/>
            </p:cNvSpPr>
            <p:nvPr/>
          </p:nvSpPr>
          <p:spPr bwMode="auto">
            <a:xfrm>
              <a:off x="5205035" y="290679"/>
              <a:ext cx="695385" cy="32763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AMF</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18" name="Text Box 25">
              <a:extLst>
                <a:ext uri="{FF2B5EF4-FFF2-40B4-BE49-F238E27FC236}">
                  <a16:creationId xmlns:a16="http://schemas.microsoft.com/office/drawing/2014/main" id="{68F50A05-8675-4C39-960D-E6F970620736}"/>
                </a:ext>
              </a:extLst>
            </p:cNvPr>
            <p:cNvSpPr txBox="1">
              <a:spLocks noChangeArrowheads="1"/>
            </p:cNvSpPr>
            <p:nvPr/>
          </p:nvSpPr>
          <p:spPr bwMode="auto">
            <a:xfrm>
              <a:off x="3007995" y="295592"/>
              <a:ext cx="825500" cy="3949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UE</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9" name="Line 22">
              <a:extLst>
                <a:ext uri="{FF2B5EF4-FFF2-40B4-BE49-F238E27FC236}">
                  <a16:creationId xmlns:a16="http://schemas.microsoft.com/office/drawing/2014/main" id="{81E84C4A-6E44-43FA-873D-EA4E987B96E4}"/>
                </a:ext>
              </a:extLst>
            </p:cNvPr>
            <p:cNvCxnSpPr>
              <a:cxnSpLocks noChangeShapeType="1"/>
            </p:cNvCxnSpPr>
            <p:nvPr/>
          </p:nvCxnSpPr>
          <p:spPr bwMode="auto">
            <a:xfrm flipH="1">
              <a:off x="5508206" y="626056"/>
              <a:ext cx="9114" cy="29553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1" name="Text Box 8">
              <a:extLst>
                <a:ext uri="{FF2B5EF4-FFF2-40B4-BE49-F238E27FC236}">
                  <a16:creationId xmlns:a16="http://schemas.microsoft.com/office/drawing/2014/main" id="{A1C4D709-732D-44C2-B1E2-D0F6AD726771}"/>
                </a:ext>
              </a:extLst>
            </p:cNvPr>
            <p:cNvSpPr txBox="1">
              <a:spLocks noChangeArrowheads="1"/>
            </p:cNvSpPr>
            <p:nvPr/>
          </p:nvSpPr>
          <p:spPr bwMode="auto">
            <a:xfrm>
              <a:off x="6104877" y="290512"/>
              <a:ext cx="577971" cy="37956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22" name="Line 22">
              <a:extLst>
                <a:ext uri="{FF2B5EF4-FFF2-40B4-BE49-F238E27FC236}">
                  <a16:creationId xmlns:a16="http://schemas.microsoft.com/office/drawing/2014/main" id="{590ED71A-317A-41FB-939A-1EC95AC74760}"/>
                </a:ext>
              </a:extLst>
            </p:cNvPr>
            <p:cNvCxnSpPr>
              <a:cxnSpLocks noChangeShapeType="1"/>
            </p:cNvCxnSpPr>
            <p:nvPr/>
          </p:nvCxnSpPr>
          <p:spPr bwMode="auto">
            <a:xfrm>
              <a:off x="6385668" y="687016"/>
              <a:ext cx="2525" cy="289438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3" name="Text Box 27">
              <a:extLst>
                <a:ext uri="{FF2B5EF4-FFF2-40B4-BE49-F238E27FC236}">
                  <a16:creationId xmlns:a16="http://schemas.microsoft.com/office/drawing/2014/main" id="{500AD410-8F09-4160-8A5F-6C7AB4CEF4B7}"/>
                </a:ext>
              </a:extLst>
            </p:cNvPr>
            <p:cNvSpPr txBox="1">
              <a:spLocks noChangeArrowheads="1"/>
            </p:cNvSpPr>
            <p:nvPr/>
          </p:nvSpPr>
          <p:spPr bwMode="auto">
            <a:xfrm>
              <a:off x="6890312" y="290679"/>
              <a:ext cx="663804" cy="42672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MB-SMF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24" name="Line 29">
              <a:extLst>
                <a:ext uri="{FF2B5EF4-FFF2-40B4-BE49-F238E27FC236}">
                  <a16:creationId xmlns:a16="http://schemas.microsoft.com/office/drawing/2014/main" id="{9D01F1E2-252E-49F9-A85F-DAA2B6AADED9}"/>
                </a:ext>
              </a:extLst>
            </p:cNvPr>
            <p:cNvCxnSpPr>
              <a:cxnSpLocks noChangeShapeType="1"/>
            </p:cNvCxnSpPr>
            <p:nvPr/>
          </p:nvCxnSpPr>
          <p:spPr bwMode="auto">
            <a:xfrm>
              <a:off x="7169947" y="706282"/>
              <a:ext cx="0" cy="287511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2" name="Text Box 34">
              <a:extLst>
                <a:ext uri="{FF2B5EF4-FFF2-40B4-BE49-F238E27FC236}">
                  <a16:creationId xmlns:a16="http://schemas.microsoft.com/office/drawing/2014/main" id="{ECEF3B6A-BBE2-473F-9D6B-6CA284034D9D}"/>
                </a:ext>
              </a:extLst>
            </p:cNvPr>
            <p:cNvSpPr txBox="1">
              <a:spLocks noChangeArrowheads="1"/>
            </p:cNvSpPr>
            <p:nvPr/>
          </p:nvSpPr>
          <p:spPr bwMode="auto">
            <a:xfrm>
              <a:off x="7149465" y="771842"/>
              <a:ext cx="950595" cy="26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fr-FR" sz="900" b="1">
                  <a:solidFill>
                    <a:srgbClr val="0000FF"/>
                  </a:solidFill>
                  <a:effectLst/>
                  <a:latin typeface="Times New Roman" panose="02020603050405020304" pitchFamily="18" charset="0"/>
                  <a:ea typeface="DengXian" panose="02010600030101010101" pitchFamily="2" charset="-122"/>
                </a:rPr>
                <a:t>MBS activate</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3" name="Line 30">
              <a:extLst>
                <a:ext uri="{FF2B5EF4-FFF2-40B4-BE49-F238E27FC236}">
                  <a16:creationId xmlns:a16="http://schemas.microsoft.com/office/drawing/2014/main" id="{5F32DAB5-26A6-42B6-91D2-10185DC7CCE4}"/>
                </a:ext>
              </a:extLst>
            </p:cNvPr>
            <p:cNvCxnSpPr>
              <a:cxnSpLocks noChangeShapeType="1"/>
            </p:cNvCxnSpPr>
            <p:nvPr/>
          </p:nvCxnSpPr>
          <p:spPr bwMode="auto">
            <a:xfrm>
              <a:off x="4533275" y="3185360"/>
              <a:ext cx="3390001" cy="0"/>
            </a:xfrm>
            <a:prstGeom prst="line">
              <a:avLst/>
            </a:prstGeom>
            <a:noFill/>
            <a:ln w="9525">
              <a:solidFill>
                <a:srgbClr val="000000"/>
              </a:solidFill>
              <a:prstDash val="dash"/>
              <a:round/>
              <a:headEnd type="triangle" w="med" len="med"/>
              <a:tailEnd/>
            </a:ln>
            <a:extLst>
              <a:ext uri="{909E8E84-426E-40DD-AFC4-6F175D3DCCD1}">
                <a14:hiddenFill xmlns:a14="http://schemas.microsoft.com/office/drawing/2010/main">
                  <a:noFill/>
                </a14:hiddenFill>
              </a:ext>
            </a:extLst>
          </p:spPr>
        </p:cxnSp>
        <p:cxnSp>
          <p:nvCxnSpPr>
            <p:cNvPr id="36" name="Line 30">
              <a:extLst>
                <a:ext uri="{FF2B5EF4-FFF2-40B4-BE49-F238E27FC236}">
                  <a16:creationId xmlns:a16="http://schemas.microsoft.com/office/drawing/2014/main" id="{F352D5C2-1452-4BF5-8709-A1646691B8EE}"/>
                </a:ext>
              </a:extLst>
            </p:cNvPr>
            <p:cNvCxnSpPr>
              <a:cxnSpLocks noChangeShapeType="1"/>
            </p:cNvCxnSpPr>
            <p:nvPr/>
          </p:nvCxnSpPr>
          <p:spPr bwMode="auto">
            <a:xfrm>
              <a:off x="5549254" y="2258977"/>
              <a:ext cx="934408"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7" name="Text Box 8">
              <a:extLst>
                <a:ext uri="{FF2B5EF4-FFF2-40B4-BE49-F238E27FC236}">
                  <a16:creationId xmlns:a16="http://schemas.microsoft.com/office/drawing/2014/main" id="{CE5134E8-28C6-495C-A524-5CB92A5D9ABD}"/>
                </a:ext>
              </a:extLst>
            </p:cNvPr>
            <p:cNvSpPr txBox="1">
              <a:spLocks noChangeArrowheads="1"/>
            </p:cNvSpPr>
            <p:nvPr/>
          </p:nvSpPr>
          <p:spPr bwMode="auto">
            <a:xfrm>
              <a:off x="4094924" y="297098"/>
              <a:ext cx="836762" cy="3270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NG-RAN</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8" name="Line 22">
              <a:extLst>
                <a:ext uri="{FF2B5EF4-FFF2-40B4-BE49-F238E27FC236}">
                  <a16:creationId xmlns:a16="http://schemas.microsoft.com/office/drawing/2014/main" id="{0357EEBE-F3DB-458E-8EB5-A27E9BD236F1}"/>
                </a:ext>
              </a:extLst>
            </p:cNvPr>
            <p:cNvCxnSpPr>
              <a:cxnSpLocks noChangeShapeType="1"/>
            </p:cNvCxnSpPr>
            <p:nvPr/>
          </p:nvCxnSpPr>
          <p:spPr bwMode="auto">
            <a:xfrm>
              <a:off x="4510282" y="626056"/>
              <a:ext cx="20482" cy="29553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9" name="Text Box 34">
              <a:extLst>
                <a:ext uri="{FF2B5EF4-FFF2-40B4-BE49-F238E27FC236}">
                  <a16:creationId xmlns:a16="http://schemas.microsoft.com/office/drawing/2014/main" id="{A701E875-BB3A-4CC5-8AAE-E0980C98D079}"/>
                </a:ext>
              </a:extLst>
            </p:cNvPr>
            <p:cNvSpPr txBox="1">
              <a:spLocks noChangeArrowheads="1"/>
            </p:cNvSpPr>
            <p:nvPr/>
          </p:nvSpPr>
          <p:spPr bwMode="auto">
            <a:xfrm>
              <a:off x="5838442" y="2941496"/>
              <a:ext cx="1323476" cy="2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GB" sz="900" b="1">
                  <a:solidFill>
                    <a:srgbClr val="0000FF"/>
                  </a:solidFill>
                  <a:effectLst/>
                  <a:latin typeface="Times New Roman" panose="02020603050405020304" pitchFamily="18" charset="0"/>
                  <a:ea typeface="DengXian" panose="02010600030101010101" pitchFamily="2" charset="-122"/>
                </a:rPr>
                <a:t>MBS data delivery</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40" name="Line 30">
              <a:extLst>
                <a:ext uri="{FF2B5EF4-FFF2-40B4-BE49-F238E27FC236}">
                  <a16:creationId xmlns:a16="http://schemas.microsoft.com/office/drawing/2014/main" id="{32A8FB3E-9363-4D17-A796-F64850468EFB}"/>
                </a:ext>
              </a:extLst>
            </p:cNvPr>
            <p:cNvCxnSpPr>
              <a:cxnSpLocks noChangeShapeType="1"/>
            </p:cNvCxnSpPr>
            <p:nvPr/>
          </p:nvCxnSpPr>
          <p:spPr bwMode="auto">
            <a:xfrm>
              <a:off x="3352968" y="2575922"/>
              <a:ext cx="1157314"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41" name="Text Box 34">
              <a:extLst>
                <a:ext uri="{FF2B5EF4-FFF2-40B4-BE49-F238E27FC236}">
                  <a16:creationId xmlns:a16="http://schemas.microsoft.com/office/drawing/2014/main" id="{1C8091C7-C719-4A76-81BC-BFFD4BE62AF6}"/>
                </a:ext>
              </a:extLst>
            </p:cNvPr>
            <p:cNvSpPr txBox="1">
              <a:spLocks noChangeArrowheads="1"/>
            </p:cNvSpPr>
            <p:nvPr/>
          </p:nvSpPr>
          <p:spPr bwMode="auto">
            <a:xfrm>
              <a:off x="3680801" y="1782085"/>
              <a:ext cx="1535557" cy="22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GB" sz="900" b="1">
                  <a:solidFill>
                    <a:srgbClr val="0000FF"/>
                  </a:solidFill>
                  <a:effectLst/>
                  <a:latin typeface="Times New Roman" panose="02020603050405020304" pitchFamily="18" charset="0"/>
                  <a:ea typeface="DengXian" panose="02010600030101010101" pitchFamily="2" charset="-122"/>
                </a:rPr>
                <a:t>Group Paging (all RAs)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42" name="Line 30">
              <a:extLst>
                <a:ext uri="{FF2B5EF4-FFF2-40B4-BE49-F238E27FC236}">
                  <a16:creationId xmlns:a16="http://schemas.microsoft.com/office/drawing/2014/main" id="{E0CEC343-A6BA-4F9B-BE5C-8A7DFC76997C}"/>
                </a:ext>
              </a:extLst>
            </p:cNvPr>
            <p:cNvCxnSpPr>
              <a:cxnSpLocks noChangeShapeType="1"/>
            </p:cNvCxnSpPr>
            <p:nvPr/>
          </p:nvCxnSpPr>
          <p:spPr bwMode="auto">
            <a:xfrm>
              <a:off x="7191521" y="1000226"/>
              <a:ext cx="716278"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47" name="Text Box 34">
              <a:extLst>
                <a:ext uri="{FF2B5EF4-FFF2-40B4-BE49-F238E27FC236}">
                  <a16:creationId xmlns:a16="http://schemas.microsoft.com/office/drawing/2014/main" id="{9F6E60A5-967E-420C-A31E-4D3EC622CCF3}"/>
                </a:ext>
              </a:extLst>
            </p:cNvPr>
            <p:cNvSpPr txBox="1">
              <a:spLocks noChangeArrowheads="1"/>
            </p:cNvSpPr>
            <p:nvPr/>
          </p:nvSpPr>
          <p:spPr bwMode="auto">
            <a:xfrm>
              <a:off x="5549266" y="2045395"/>
              <a:ext cx="2149475" cy="213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fr-FR" sz="900" b="1">
                  <a:solidFill>
                    <a:srgbClr val="0000FF"/>
                  </a:solidFill>
                  <a:effectLst/>
                  <a:latin typeface="Times New Roman" panose="02020603050405020304" pitchFamily="18" charset="0"/>
                  <a:ea typeface="DengXian" panose="02010600030101010101" pitchFamily="2" charset="-122"/>
                </a:rPr>
                <a:t>N_smf-update (PDU session activate)</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48" name="Text Box 34">
              <a:extLst>
                <a:ext uri="{FF2B5EF4-FFF2-40B4-BE49-F238E27FC236}">
                  <a16:creationId xmlns:a16="http://schemas.microsoft.com/office/drawing/2014/main" id="{D01AE8E3-011A-4BD7-AB21-C7D32B6820A3}"/>
                </a:ext>
              </a:extLst>
            </p:cNvPr>
            <p:cNvSpPr txBox="1">
              <a:spLocks noChangeArrowheads="1"/>
            </p:cNvSpPr>
            <p:nvPr/>
          </p:nvSpPr>
          <p:spPr bwMode="auto">
            <a:xfrm>
              <a:off x="5576149" y="1725297"/>
              <a:ext cx="1326660" cy="19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fr-FR" sz="900" b="1">
                  <a:solidFill>
                    <a:srgbClr val="0000FF"/>
                  </a:solidFill>
                  <a:effectLst/>
                  <a:latin typeface="Times New Roman" panose="02020603050405020304" pitchFamily="18" charset="0"/>
                  <a:ea typeface="DengXian" panose="02010600030101010101" pitchFamily="2" charset="-122"/>
                </a:rPr>
                <a:t>Activate list of UEs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51" name="Line 30">
              <a:extLst>
                <a:ext uri="{FF2B5EF4-FFF2-40B4-BE49-F238E27FC236}">
                  <a16:creationId xmlns:a16="http://schemas.microsoft.com/office/drawing/2014/main" id="{3AA502DB-FB1A-4BC4-B229-AAD2807EC9DB}"/>
                </a:ext>
              </a:extLst>
            </p:cNvPr>
            <p:cNvCxnSpPr>
              <a:cxnSpLocks noChangeShapeType="1"/>
            </p:cNvCxnSpPr>
            <p:nvPr/>
          </p:nvCxnSpPr>
          <p:spPr bwMode="auto">
            <a:xfrm>
              <a:off x="5556959" y="1925631"/>
              <a:ext cx="858471"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52" name="Line 30">
              <a:extLst>
                <a:ext uri="{FF2B5EF4-FFF2-40B4-BE49-F238E27FC236}">
                  <a16:creationId xmlns:a16="http://schemas.microsoft.com/office/drawing/2014/main" id="{BFFF3889-1266-4401-8477-C33D59CA2BEB}"/>
                </a:ext>
              </a:extLst>
            </p:cNvPr>
            <p:cNvCxnSpPr>
              <a:cxnSpLocks noChangeShapeType="1"/>
            </p:cNvCxnSpPr>
            <p:nvPr/>
          </p:nvCxnSpPr>
          <p:spPr bwMode="auto">
            <a:xfrm>
              <a:off x="3343568" y="2002722"/>
              <a:ext cx="2190115"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54" name="Text Box 34">
              <a:extLst>
                <a:ext uri="{FF2B5EF4-FFF2-40B4-BE49-F238E27FC236}">
                  <a16:creationId xmlns:a16="http://schemas.microsoft.com/office/drawing/2014/main" id="{1108ADF4-4F9C-4EA5-B0BE-DB961826CBBF}"/>
                </a:ext>
              </a:extLst>
            </p:cNvPr>
            <p:cNvSpPr txBox="1">
              <a:spLocks noChangeArrowheads="1"/>
            </p:cNvSpPr>
            <p:nvPr/>
          </p:nvSpPr>
          <p:spPr bwMode="auto">
            <a:xfrm>
              <a:off x="3853624" y="1990446"/>
              <a:ext cx="1165860" cy="233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US" sz="900" b="1">
                  <a:solidFill>
                    <a:srgbClr val="0000FF"/>
                  </a:solidFill>
                  <a:effectLst/>
                  <a:latin typeface="Times New Roman" panose="02020603050405020304" pitchFamily="18" charset="0"/>
                  <a:ea typeface="DengXian" panose="02010600030101010101" pitchFamily="2" charset="-122"/>
                </a:rPr>
                <a:t>Service Request</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55" name="Line 30">
              <a:extLst>
                <a:ext uri="{FF2B5EF4-FFF2-40B4-BE49-F238E27FC236}">
                  <a16:creationId xmlns:a16="http://schemas.microsoft.com/office/drawing/2014/main" id="{05E9AA52-48D3-4682-8621-2EB1A80A6394}"/>
                </a:ext>
              </a:extLst>
            </p:cNvPr>
            <p:cNvCxnSpPr>
              <a:cxnSpLocks noChangeShapeType="1"/>
            </p:cNvCxnSpPr>
            <p:nvPr/>
          </p:nvCxnSpPr>
          <p:spPr bwMode="auto">
            <a:xfrm flipV="1">
              <a:off x="3326119" y="2165243"/>
              <a:ext cx="2223135" cy="2476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6" name="Text Box 34">
              <a:extLst>
                <a:ext uri="{FF2B5EF4-FFF2-40B4-BE49-F238E27FC236}">
                  <a16:creationId xmlns:a16="http://schemas.microsoft.com/office/drawing/2014/main" id="{3B5B4E02-AE3F-4D0A-9618-F155B8EB083A}"/>
                </a:ext>
              </a:extLst>
            </p:cNvPr>
            <p:cNvSpPr txBox="1">
              <a:spLocks noChangeArrowheads="1"/>
            </p:cNvSpPr>
            <p:nvPr/>
          </p:nvSpPr>
          <p:spPr bwMode="auto">
            <a:xfrm>
              <a:off x="4557007" y="2294638"/>
              <a:ext cx="2400300" cy="22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GB" sz="900" b="1">
                  <a:solidFill>
                    <a:srgbClr val="0000FF"/>
                  </a:solidFill>
                  <a:effectLst/>
                  <a:latin typeface="Times New Roman" panose="02020603050405020304" pitchFamily="18" charset="0"/>
                  <a:ea typeface="DengXian" panose="02010600030101010101" pitchFamily="2" charset="-122"/>
                </a:rPr>
                <a:t>PDU session Setup Req (MBS session ID)</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57" name="Line 30">
              <a:extLst>
                <a:ext uri="{FF2B5EF4-FFF2-40B4-BE49-F238E27FC236}">
                  <a16:creationId xmlns:a16="http://schemas.microsoft.com/office/drawing/2014/main" id="{14D33702-6B4B-4BC3-9A6A-6079A08DC114}"/>
                </a:ext>
              </a:extLst>
            </p:cNvPr>
            <p:cNvCxnSpPr>
              <a:cxnSpLocks noChangeShapeType="1"/>
            </p:cNvCxnSpPr>
            <p:nvPr/>
          </p:nvCxnSpPr>
          <p:spPr bwMode="auto">
            <a:xfrm flipV="1">
              <a:off x="4548380" y="2494202"/>
              <a:ext cx="1867049" cy="12709"/>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59" name="Text Box 34">
              <a:extLst>
                <a:ext uri="{FF2B5EF4-FFF2-40B4-BE49-F238E27FC236}">
                  <a16:creationId xmlns:a16="http://schemas.microsoft.com/office/drawing/2014/main" id="{9D67328E-FCB9-4F1D-8657-B8C08C3D6607}"/>
                </a:ext>
              </a:extLst>
            </p:cNvPr>
            <p:cNvSpPr txBox="1">
              <a:spLocks noChangeArrowheads="1"/>
            </p:cNvSpPr>
            <p:nvPr/>
          </p:nvSpPr>
          <p:spPr bwMode="auto">
            <a:xfrm>
              <a:off x="5775915" y="1140725"/>
              <a:ext cx="2682240" cy="238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US" sz="900" b="1">
                  <a:solidFill>
                    <a:srgbClr val="0000FF"/>
                  </a:solidFill>
                  <a:effectLst/>
                  <a:latin typeface="Times New Roman" panose="02020603050405020304" pitchFamily="18" charset="0"/>
                  <a:ea typeface="DengXian" panose="02010600030101010101" pitchFamily="2" charset="-122"/>
                </a:rPr>
                <a:t>MBS Activate (MBS session ID + mcast qos info)</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60" name="Line 30">
              <a:extLst>
                <a:ext uri="{FF2B5EF4-FFF2-40B4-BE49-F238E27FC236}">
                  <a16:creationId xmlns:a16="http://schemas.microsoft.com/office/drawing/2014/main" id="{F883CB90-EAC0-438D-81D1-22493E8DDD1D}"/>
                </a:ext>
              </a:extLst>
            </p:cNvPr>
            <p:cNvCxnSpPr>
              <a:cxnSpLocks noChangeShapeType="1"/>
            </p:cNvCxnSpPr>
            <p:nvPr/>
          </p:nvCxnSpPr>
          <p:spPr bwMode="auto">
            <a:xfrm>
              <a:off x="6425785" y="1324886"/>
              <a:ext cx="787950"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61" name="Text Box 27">
              <a:extLst>
                <a:ext uri="{FF2B5EF4-FFF2-40B4-BE49-F238E27FC236}">
                  <a16:creationId xmlns:a16="http://schemas.microsoft.com/office/drawing/2014/main" id="{52DD4233-3F9E-4FE4-8C07-5B040624324D}"/>
                </a:ext>
              </a:extLst>
            </p:cNvPr>
            <p:cNvSpPr txBox="1">
              <a:spLocks noChangeArrowheads="1"/>
            </p:cNvSpPr>
            <p:nvPr/>
          </p:nvSpPr>
          <p:spPr bwMode="auto">
            <a:xfrm>
              <a:off x="7433949" y="2812223"/>
              <a:ext cx="908980" cy="30307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Timer Expiry</a:t>
              </a:r>
              <a:endParaRPr lang="zh-CN" sz="1000">
                <a:solidFill>
                  <a:srgbClr val="000000"/>
                </a:solidFill>
                <a:effectLst/>
                <a:latin typeface="Times New Roman" panose="02020603050405020304" pitchFamily="18" charset="0"/>
                <a:ea typeface="DengXian" panose="02010600030101010101" pitchFamily="2" charset="-122"/>
              </a:endParaRPr>
            </a:p>
          </p:txBody>
        </p:sp>
      </p:grpSp>
      <p:grpSp>
        <p:nvGrpSpPr>
          <p:cNvPr id="145" name="Group 144">
            <a:extLst>
              <a:ext uri="{FF2B5EF4-FFF2-40B4-BE49-F238E27FC236}">
                <a16:creationId xmlns:a16="http://schemas.microsoft.com/office/drawing/2014/main" id="{C96F496A-768C-4D3F-919C-BF5EA154F466}"/>
              </a:ext>
            </a:extLst>
          </p:cNvPr>
          <p:cNvGrpSpPr/>
          <p:nvPr/>
        </p:nvGrpSpPr>
        <p:grpSpPr>
          <a:xfrm>
            <a:off x="6444661" y="1347787"/>
            <a:ext cx="5486091" cy="3327728"/>
            <a:chOff x="6214687" y="-76635"/>
            <a:chExt cx="5486091" cy="3327728"/>
          </a:xfrm>
        </p:grpSpPr>
        <p:sp>
          <p:nvSpPr>
            <p:cNvPr id="79" name="Rectangle 78">
              <a:extLst>
                <a:ext uri="{FF2B5EF4-FFF2-40B4-BE49-F238E27FC236}">
                  <a16:creationId xmlns:a16="http://schemas.microsoft.com/office/drawing/2014/main" id="{A98D3523-0DEA-49F3-AC24-41D5E1CEE265}"/>
                </a:ext>
              </a:extLst>
            </p:cNvPr>
            <p:cNvSpPr/>
            <p:nvPr/>
          </p:nvSpPr>
          <p:spPr>
            <a:xfrm>
              <a:off x="6216176" y="-76635"/>
              <a:ext cx="5484602" cy="3327728"/>
            </a:xfrm>
            <a:prstGeom prst="rect">
              <a:avLst/>
            </a:prstGeom>
            <a:noFill/>
            <a:ln>
              <a:noFill/>
            </a:ln>
          </p:spPr>
        </p:sp>
        <p:sp>
          <p:nvSpPr>
            <p:cNvPr id="80" name="Text Box 27">
              <a:extLst>
                <a:ext uri="{FF2B5EF4-FFF2-40B4-BE49-F238E27FC236}">
                  <a16:creationId xmlns:a16="http://schemas.microsoft.com/office/drawing/2014/main" id="{63879DDA-FB9E-42C2-B4AE-5E87E1F33A20}"/>
                </a:ext>
              </a:extLst>
            </p:cNvPr>
            <p:cNvSpPr txBox="1">
              <a:spLocks noChangeArrowheads="1"/>
            </p:cNvSpPr>
            <p:nvPr/>
          </p:nvSpPr>
          <p:spPr bwMode="auto">
            <a:xfrm>
              <a:off x="6214687" y="821759"/>
              <a:ext cx="5114829" cy="1845241"/>
            </a:xfrm>
            <a:prstGeom prst="rect">
              <a:avLst/>
            </a:prstGeom>
            <a:solidFill>
              <a:srgbClr val="FFFFFF"/>
            </a:solidFill>
            <a:ln w="9525">
              <a:solidFill>
                <a:srgbClr val="000000"/>
              </a:solidFill>
              <a:prstDash val="dash"/>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Option 2</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83" name="Line 22">
              <a:extLst>
                <a:ext uri="{FF2B5EF4-FFF2-40B4-BE49-F238E27FC236}">
                  <a16:creationId xmlns:a16="http://schemas.microsoft.com/office/drawing/2014/main" id="{4A6E9DA6-2DBC-46A7-844E-F79459D21DD8}"/>
                </a:ext>
              </a:extLst>
            </p:cNvPr>
            <p:cNvCxnSpPr>
              <a:cxnSpLocks noChangeShapeType="1"/>
            </p:cNvCxnSpPr>
            <p:nvPr/>
          </p:nvCxnSpPr>
          <p:spPr bwMode="auto">
            <a:xfrm flipH="1">
              <a:off x="6497526" y="323386"/>
              <a:ext cx="17101" cy="27529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84" name="Text Box 8">
              <a:extLst>
                <a:ext uri="{FF2B5EF4-FFF2-40B4-BE49-F238E27FC236}">
                  <a16:creationId xmlns:a16="http://schemas.microsoft.com/office/drawing/2014/main" id="{9E629F08-AE9E-4D5E-8020-7BF1345BBF65}"/>
                </a:ext>
              </a:extLst>
            </p:cNvPr>
            <p:cNvSpPr txBox="1">
              <a:spLocks noChangeArrowheads="1"/>
            </p:cNvSpPr>
            <p:nvPr/>
          </p:nvSpPr>
          <p:spPr bwMode="auto">
            <a:xfrm>
              <a:off x="8413215" y="-76468"/>
              <a:ext cx="695385" cy="32763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AMF</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87" name="Text Box 25">
              <a:extLst>
                <a:ext uri="{FF2B5EF4-FFF2-40B4-BE49-F238E27FC236}">
                  <a16:creationId xmlns:a16="http://schemas.microsoft.com/office/drawing/2014/main" id="{E9D332D6-2DA5-4961-BBC6-90C452D2691D}"/>
                </a:ext>
              </a:extLst>
            </p:cNvPr>
            <p:cNvSpPr txBox="1">
              <a:spLocks noChangeArrowheads="1"/>
            </p:cNvSpPr>
            <p:nvPr/>
          </p:nvSpPr>
          <p:spPr bwMode="auto">
            <a:xfrm>
              <a:off x="6216175" y="-71555"/>
              <a:ext cx="825500" cy="3949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UE</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88" name="Line 22">
              <a:extLst>
                <a:ext uri="{FF2B5EF4-FFF2-40B4-BE49-F238E27FC236}">
                  <a16:creationId xmlns:a16="http://schemas.microsoft.com/office/drawing/2014/main" id="{05C436DA-C8BF-47F4-AB08-9206E8E0EE06}"/>
                </a:ext>
              </a:extLst>
            </p:cNvPr>
            <p:cNvCxnSpPr>
              <a:cxnSpLocks noChangeShapeType="1"/>
            </p:cNvCxnSpPr>
            <p:nvPr/>
          </p:nvCxnSpPr>
          <p:spPr bwMode="auto">
            <a:xfrm flipH="1">
              <a:off x="8708810" y="258885"/>
              <a:ext cx="17100" cy="27525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90" name="Text Box 8">
              <a:extLst>
                <a:ext uri="{FF2B5EF4-FFF2-40B4-BE49-F238E27FC236}">
                  <a16:creationId xmlns:a16="http://schemas.microsoft.com/office/drawing/2014/main" id="{C20849EA-D5DE-460E-9770-9D567A620D71}"/>
                </a:ext>
              </a:extLst>
            </p:cNvPr>
            <p:cNvSpPr txBox="1">
              <a:spLocks noChangeArrowheads="1"/>
            </p:cNvSpPr>
            <p:nvPr/>
          </p:nvSpPr>
          <p:spPr bwMode="auto">
            <a:xfrm>
              <a:off x="9313057" y="-76635"/>
              <a:ext cx="577971" cy="37956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91" name="Line 22">
              <a:extLst>
                <a:ext uri="{FF2B5EF4-FFF2-40B4-BE49-F238E27FC236}">
                  <a16:creationId xmlns:a16="http://schemas.microsoft.com/office/drawing/2014/main" id="{9328D493-AEB6-46E3-91F5-22092BE2A2CA}"/>
                </a:ext>
              </a:extLst>
            </p:cNvPr>
            <p:cNvCxnSpPr>
              <a:cxnSpLocks noChangeShapeType="1"/>
            </p:cNvCxnSpPr>
            <p:nvPr/>
          </p:nvCxnSpPr>
          <p:spPr bwMode="auto">
            <a:xfrm>
              <a:off x="9594124" y="319811"/>
              <a:ext cx="0" cy="26916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92" name="Text Box 32">
              <a:extLst>
                <a:ext uri="{FF2B5EF4-FFF2-40B4-BE49-F238E27FC236}">
                  <a16:creationId xmlns:a16="http://schemas.microsoft.com/office/drawing/2014/main" id="{32F12EB7-328F-4818-827D-9DD5379AAB83}"/>
                </a:ext>
              </a:extLst>
            </p:cNvPr>
            <p:cNvSpPr txBox="1">
              <a:spLocks noChangeArrowheads="1"/>
            </p:cNvSpPr>
            <p:nvPr/>
          </p:nvSpPr>
          <p:spPr bwMode="auto">
            <a:xfrm>
              <a:off x="10098492" y="-76468"/>
              <a:ext cx="663804" cy="42672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MB-SMF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93" name="Line 29">
              <a:extLst>
                <a:ext uri="{FF2B5EF4-FFF2-40B4-BE49-F238E27FC236}">
                  <a16:creationId xmlns:a16="http://schemas.microsoft.com/office/drawing/2014/main" id="{2D08879B-E361-4EF6-B104-93B315C8A3BA}"/>
                </a:ext>
              </a:extLst>
            </p:cNvPr>
            <p:cNvCxnSpPr>
              <a:cxnSpLocks noChangeShapeType="1"/>
            </p:cNvCxnSpPr>
            <p:nvPr/>
          </p:nvCxnSpPr>
          <p:spPr bwMode="auto">
            <a:xfrm flipH="1">
              <a:off x="10375115" y="339075"/>
              <a:ext cx="3352" cy="26630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96" name="Text Box 34">
              <a:extLst>
                <a:ext uri="{FF2B5EF4-FFF2-40B4-BE49-F238E27FC236}">
                  <a16:creationId xmlns:a16="http://schemas.microsoft.com/office/drawing/2014/main" id="{1D38D5A0-586F-4F73-A172-D664CB74F5CC}"/>
                </a:ext>
              </a:extLst>
            </p:cNvPr>
            <p:cNvSpPr txBox="1">
              <a:spLocks noChangeArrowheads="1"/>
            </p:cNvSpPr>
            <p:nvPr/>
          </p:nvSpPr>
          <p:spPr bwMode="auto">
            <a:xfrm>
              <a:off x="10218833" y="404695"/>
              <a:ext cx="1088992" cy="26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fr-FR" sz="900" b="1">
                  <a:solidFill>
                    <a:srgbClr val="0000FF"/>
                  </a:solidFill>
                  <a:effectLst/>
                  <a:latin typeface="Times New Roman" panose="02020603050405020304" pitchFamily="18" charset="0"/>
                  <a:ea typeface="DengXian" panose="02010600030101010101" pitchFamily="2" charset="-122"/>
                </a:rPr>
                <a:t>MBS deactivate</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99" name="Text Box 8">
              <a:extLst>
                <a:ext uri="{FF2B5EF4-FFF2-40B4-BE49-F238E27FC236}">
                  <a16:creationId xmlns:a16="http://schemas.microsoft.com/office/drawing/2014/main" id="{6A4027C9-152F-4D56-B40A-BCA6F0D3FE79}"/>
                </a:ext>
              </a:extLst>
            </p:cNvPr>
            <p:cNvSpPr txBox="1">
              <a:spLocks noChangeArrowheads="1"/>
            </p:cNvSpPr>
            <p:nvPr/>
          </p:nvSpPr>
          <p:spPr bwMode="auto">
            <a:xfrm>
              <a:off x="7303104" y="-70049"/>
              <a:ext cx="836762" cy="3270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NG-RAN</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00" name="Line 22">
              <a:extLst>
                <a:ext uri="{FF2B5EF4-FFF2-40B4-BE49-F238E27FC236}">
                  <a16:creationId xmlns:a16="http://schemas.microsoft.com/office/drawing/2014/main" id="{BEAD70F8-44EF-44FA-B679-AFFA711094C5}"/>
                </a:ext>
              </a:extLst>
            </p:cNvPr>
            <p:cNvCxnSpPr>
              <a:cxnSpLocks noChangeShapeType="1"/>
            </p:cNvCxnSpPr>
            <p:nvPr/>
          </p:nvCxnSpPr>
          <p:spPr bwMode="auto">
            <a:xfrm>
              <a:off x="7718585" y="258885"/>
              <a:ext cx="2900" cy="27431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04" name="Text Box 27">
              <a:extLst>
                <a:ext uri="{FF2B5EF4-FFF2-40B4-BE49-F238E27FC236}">
                  <a16:creationId xmlns:a16="http://schemas.microsoft.com/office/drawing/2014/main" id="{50E0984F-A6C1-4EF4-B6C3-1493479BE9CB}"/>
                </a:ext>
              </a:extLst>
            </p:cNvPr>
            <p:cNvSpPr txBox="1">
              <a:spLocks noChangeArrowheads="1"/>
            </p:cNvSpPr>
            <p:nvPr/>
          </p:nvSpPr>
          <p:spPr bwMode="auto">
            <a:xfrm>
              <a:off x="6973045" y="1949662"/>
              <a:ext cx="1809812" cy="33758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MBS contexts and N3 may be kept for connected and inactive UEs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05" name="Line 30">
              <a:extLst>
                <a:ext uri="{FF2B5EF4-FFF2-40B4-BE49-F238E27FC236}">
                  <a16:creationId xmlns:a16="http://schemas.microsoft.com/office/drawing/2014/main" id="{3F711D5D-E95C-4607-A0A7-95D7920DFDA2}"/>
                </a:ext>
              </a:extLst>
            </p:cNvPr>
            <p:cNvCxnSpPr>
              <a:cxnSpLocks noChangeShapeType="1"/>
            </p:cNvCxnSpPr>
            <p:nvPr/>
          </p:nvCxnSpPr>
          <p:spPr bwMode="auto">
            <a:xfrm>
              <a:off x="10399701" y="633079"/>
              <a:ext cx="716278"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121" name="Text Box 27">
              <a:extLst>
                <a:ext uri="{FF2B5EF4-FFF2-40B4-BE49-F238E27FC236}">
                  <a16:creationId xmlns:a16="http://schemas.microsoft.com/office/drawing/2014/main" id="{9ECC565D-CCE1-48F8-9807-D6AE55A603C0}"/>
                </a:ext>
              </a:extLst>
            </p:cNvPr>
            <p:cNvSpPr txBox="1">
              <a:spLocks noChangeArrowheads="1"/>
            </p:cNvSpPr>
            <p:nvPr/>
          </p:nvSpPr>
          <p:spPr bwMode="auto">
            <a:xfrm>
              <a:off x="7455488" y="1084440"/>
              <a:ext cx="3502660" cy="728095"/>
            </a:xfrm>
            <a:prstGeom prst="rect">
              <a:avLst/>
            </a:prstGeom>
            <a:solidFill>
              <a:srgbClr val="FFFFFF"/>
            </a:solidFill>
            <a:ln w="9525">
              <a:solidFill>
                <a:srgbClr val="000000"/>
              </a:solidFill>
              <a:prstDash val="dash"/>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MS Gothic" panose="020B0609070205080204" pitchFamily="49" charset="-128"/>
                </a:rPr>
                <a:t>Variant 2c</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24" name="Line 30">
              <a:extLst>
                <a:ext uri="{FF2B5EF4-FFF2-40B4-BE49-F238E27FC236}">
                  <a16:creationId xmlns:a16="http://schemas.microsoft.com/office/drawing/2014/main" id="{71231EBC-2ABF-4FBC-A30A-E9802E39C082}"/>
                </a:ext>
              </a:extLst>
            </p:cNvPr>
            <p:cNvCxnSpPr>
              <a:cxnSpLocks noChangeShapeType="1"/>
            </p:cNvCxnSpPr>
            <p:nvPr/>
          </p:nvCxnSpPr>
          <p:spPr bwMode="auto">
            <a:xfrm flipV="1">
              <a:off x="8712050" y="1469814"/>
              <a:ext cx="1663065" cy="8255"/>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133" name="Text Box 34">
              <a:extLst>
                <a:ext uri="{FF2B5EF4-FFF2-40B4-BE49-F238E27FC236}">
                  <a16:creationId xmlns:a16="http://schemas.microsoft.com/office/drawing/2014/main" id="{AD230A81-6684-4BAC-A5CD-6BC3ABC3EE13}"/>
                </a:ext>
              </a:extLst>
            </p:cNvPr>
            <p:cNvSpPr txBox="1">
              <a:spLocks noChangeArrowheads="1"/>
            </p:cNvSpPr>
            <p:nvPr/>
          </p:nvSpPr>
          <p:spPr bwMode="auto">
            <a:xfrm>
              <a:off x="8155893" y="1236840"/>
              <a:ext cx="277685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GB" sz="900" b="1">
                  <a:solidFill>
                    <a:srgbClr val="0000FF"/>
                  </a:solidFill>
                  <a:effectLst/>
                  <a:latin typeface="Times New Roman" panose="02020603050405020304" pitchFamily="18" charset="0"/>
                  <a:ea typeface="MS Gothic" panose="020B0609070205080204" pitchFamily="49" charset="-128"/>
                </a:rPr>
                <a:t>DeActivate (MBS session id, list of NG-RAN nodes)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34" name="Line 30">
              <a:extLst>
                <a:ext uri="{FF2B5EF4-FFF2-40B4-BE49-F238E27FC236}">
                  <a16:creationId xmlns:a16="http://schemas.microsoft.com/office/drawing/2014/main" id="{783C8778-FA3B-4F35-9FF7-9270EC489FEA}"/>
                </a:ext>
              </a:extLst>
            </p:cNvPr>
            <p:cNvCxnSpPr>
              <a:cxnSpLocks noChangeShapeType="1"/>
            </p:cNvCxnSpPr>
            <p:nvPr/>
          </p:nvCxnSpPr>
          <p:spPr bwMode="auto">
            <a:xfrm>
              <a:off x="7759018" y="1626730"/>
              <a:ext cx="973455"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63226788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5979728-E2BB-4205-8158-E44643F492B6}"/>
              </a:ext>
            </a:extLst>
          </p:cNvPr>
          <p:cNvSpPr txBox="1"/>
          <p:nvPr/>
        </p:nvSpPr>
        <p:spPr>
          <a:xfrm>
            <a:off x="655457" y="471797"/>
            <a:ext cx="470916" cy="246221"/>
          </a:xfrm>
          <a:prstGeom prst="rect">
            <a:avLst/>
          </a:prstGeom>
          <a:noFill/>
          <a:ln>
            <a:solidFill>
              <a:schemeClr val="tx1"/>
            </a:solidFill>
          </a:ln>
        </p:spPr>
        <p:txBody>
          <a:bodyPr wrap="square" rtlCol="0">
            <a:spAutoFit/>
          </a:bodyPr>
          <a:lstStyle/>
          <a:p>
            <a:r>
              <a:rPr lang="en-US" dirty="0"/>
              <a:t>UE</a:t>
            </a:r>
          </a:p>
        </p:txBody>
      </p:sp>
      <p:sp>
        <p:nvSpPr>
          <p:cNvPr id="5" name="TextBox 4">
            <a:extLst>
              <a:ext uri="{FF2B5EF4-FFF2-40B4-BE49-F238E27FC236}">
                <a16:creationId xmlns:a16="http://schemas.microsoft.com/office/drawing/2014/main" id="{8EEB8A7C-5D41-489E-B5A8-921987956554}"/>
              </a:ext>
            </a:extLst>
          </p:cNvPr>
          <p:cNvSpPr txBox="1"/>
          <p:nvPr/>
        </p:nvSpPr>
        <p:spPr>
          <a:xfrm>
            <a:off x="1597289" y="471797"/>
            <a:ext cx="708660" cy="246221"/>
          </a:xfrm>
          <a:prstGeom prst="rect">
            <a:avLst/>
          </a:prstGeom>
          <a:noFill/>
          <a:ln>
            <a:solidFill>
              <a:schemeClr val="tx1"/>
            </a:solidFill>
          </a:ln>
        </p:spPr>
        <p:txBody>
          <a:bodyPr wrap="square" rtlCol="0">
            <a:spAutoFit/>
          </a:bodyPr>
          <a:lstStyle/>
          <a:p>
            <a:r>
              <a:rPr lang="en-US" dirty="0"/>
              <a:t>NG-RAN</a:t>
            </a:r>
          </a:p>
        </p:txBody>
      </p:sp>
      <p:sp>
        <p:nvSpPr>
          <p:cNvPr id="6" name="TextBox 5">
            <a:extLst>
              <a:ext uri="{FF2B5EF4-FFF2-40B4-BE49-F238E27FC236}">
                <a16:creationId xmlns:a16="http://schemas.microsoft.com/office/drawing/2014/main" id="{3AA6D45C-F470-414D-BF79-FC55374F7A41}"/>
              </a:ext>
            </a:extLst>
          </p:cNvPr>
          <p:cNvSpPr txBox="1"/>
          <p:nvPr/>
        </p:nvSpPr>
        <p:spPr>
          <a:xfrm>
            <a:off x="3727841" y="471797"/>
            <a:ext cx="708660" cy="246221"/>
          </a:xfrm>
          <a:prstGeom prst="rect">
            <a:avLst/>
          </a:prstGeom>
          <a:noFill/>
          <a:ln>
            <a:solidFill>
              <a:schemeClr val="tx1"/>
            </a:solidFill>
          </a:ln>
        </p:spPr>
        <p:txBody>
          <a:bodyPr wrap="square" rtlCol="0">
            <a:spAutoFit/>
          </a:bodyPr>
          <a:lstStyle/>
          <a:p>
            <a:r>
              <a:rPr lang="en-US" dirty="0"/>
              <a:t>AMF</a:t>
            </a:r>
          </a:p>
        </p:txBody>
      </p:sp>
      <p:sp>
        <p:nvSpPr>
          <p:cNvPr id="7" name="TextBox 6">
            <a:extLst>
              <a:ext uri="{FF2B5EF4-FFF2-40B4-BE49-F238E27FC236}">
                <a16:creationId xmlns:a16="http://schemas.microsoft.com/office/drawing/2014/main" id="{D06F41E0-2C74-46A6-926A-08D379934948}"/>
              </a:ext>
            </a:extLst>
          </p:cNvPr>
          <p:cNvSpPr txBox="1"/>
          <p:nvPr/>
        </p:nvSpPr>
        <p:spPr>
          <a:xfrm>
            <a:off x="5099441" y="471796"/>
            <a:ext cx="708660" cy="246221"/>
          </a:xfrm>
          <a:prstGeom prst="rect">
            <a:avLst/>
          </a:prstGeom>
          <a:noFill/>
          <a:ln>
            <a:solidFill>
              <a:schemeClr val="tx1"/>
            </a:solidFill>
          </a:ln>
        </p:spPr>
        <p:txBody>
          <a:bodyPr wrap="square" rtlCol="0">
            <a:spAutoFit/>
          </a:bodyPr>
          <a:lstStyle/>
          <a:p>
            <a:r>
              <a:rPr lang="en-US" dirty="0"/>
              <a:t>SMF</a:t>
            </a:r>
          </a:p>
        </p:txBody>
      </p:sp>
      <p:sp>
        <p:nvSpPr>
          <p:cNvPr id="8" name="TextBox 7">
            <a:extLst>
              <a:ext uri="{FF2B5EF4-FFF2-40B4-BE49-F238E27FC236}">
                <a16:creationId xmlns:a16="http://schemas.microsoft.com/office/drawing/2014/main" id="{82E6DA15-D29F-4894-9E73-AB367443BC81}"/>
              </a:ext>
            </a:extLst>
          </p:cNvPr>
          <p:cNvSpPr txBox="1"/>
          <p:nvPr/>
        </p:nvSpPr>
        <p:spPr>
          <a:xfrm>
            <a:off x="7904363" y="471796"/>
            <a:ext cx="708660" cy="246221"/>
          </a:xfrm>
          <a:prstGeom prst="rect">
            <a:avLst/>
          </a:prstGeom>
          <a:noFill/>
          <a:ln>
            <a:solidFill>
              <a:schemeClr val="tx1"/>
            </a:solidFill>
          </a:ln>
        </p:spPr>
        <p:txBody>
          <a:bodyPr wrap="square" rtlCol="0">
            <a:spAutoFit/>
          </a:bodyPr>
          <a:lstStyle/>
          <a:p>
            <a:r>
              <a:rPr lang="en-US" dirty="0"/>
              <a:t>MB-SMF</a:t>
            </a:r>
          </a:p>
        </p:txBody>
      </p:sp>
      <p:cxnSp>
        <p:nvCxnSpPr>
          <p:cNvPr id="10" name="Straight Connector 9">
            <a:extLst>
              <a:ext uri="{FF2B5EF4-FFF2-40B4-BE49-F238E27FC236}">
                <a16:creationId xmlns:a16="http://schemas.microsoft.com/office/drawing/2014/main" id="{FC99EB8A-CF9E-47E4-A03D-3C505D40261D}"/>
              </a:ext>
            </a:extLst>
          </p:cNvPr>
          <p:cNvCxnSpPr>
            <a:cxnSpLocks/>
          </p:cNvCxnSpPr>
          <p:nvPr/>
        </p:nvCxnSpPr>
        <p:spPr bwMode="auto">
          <a:xfrm>
            <a:off x="890914"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 name="Straight Connector 11">
            <a:extLst>
              <a:ext uri="{FF2B5EF4-FFF2-40B4-BE49-F238E27FC236}">
                <a16:creationId xmlns:a16="http://schemas.microsoft.com/office/drawing/2014/main" id="{16368B67-55A6-4494-8DA0-90AEFD503DD7}"/>
              </a:ext>
            </a:extLst>
          </p:cNvPr>
          <p:cNvCxnSpPr>
            <a:cxnSpLocks/>
          </p:cNvCxnSpPr>
          <p:nvPr/>
        </p:nvCxnSpPr>
        <p:spPr bwMode="auto">
          <a:xfrm>
            <a:off x="4029592" y="735635"/>
            <a:ext cx="0"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 name="Straight Connector 12">
            <a:extLst>
              <a:ext uri="{FF2B5EF4-FFF2-40B4-BE49-F238E27FC236}">
                <a16:creationId xmlns:a16="http://schemas.microsoft.com/office/drawing/2014/main" id="{4CC83CD8-9DFA-4D69-863C-BEB10FD871C2}"/>
              </a:ext>
            </a:extLst>
          </p:cNvPr>
          <p:cNvCxnSpPr>
            <a:cxnSpLocks/>
          </p:cNvCxnSpPr>
          <p:nvPr/>
        </p:nvCxnSpPr>
        <p:spPr bwMode="auto">
          <a:xfrm flipH="1">
            <a:off x="5453770" y="704969"/>
            <a:ext cx="2"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 name="Straight Connector 13">
            <a:extLst>
              <a:ext uri="{FF2B5EF4-FFF2-40B4-BE49-F238E27FC236}">
                <a16:creationId xmlns:a16="http://schemas.microsoft.com/office/drawing/2014/main" id="{F626D68E-08B1-4788-AFB7-6A688BE2A724}"/>
              </a:ext>
            </a:extLst>
          </p:cNvPr>
          <p:cNvCxnSpPr>
            <a:cxnSpLocks/>
          </p:cNvCxnSpPr>
          <p:nvPr/>
        </p:nvCxnSpPr>
        <p:spPr bwMode="auto">
          <a:xfrm>
            <a:off x="8194684" y="772213"/>
            <a:ext cx="0" cy="573139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8" name="Straight Arrow Connector 17">
            <a:extLst>
              <a:ext uri="{FF2B5EF4-FFF2-40B4-BE49-F238E27FC236}">
                <a16:creationId xmlns:a16="http://schemas.microsoft.com/office/drawing/2014/main" id="{3FA737FB-7591-4DCE-838B-1E81984552F4}"/>
              </a:ext>
            </a:extLst>
          </p:cNvPr>
          <p:cNvCxnSpPr>
            <a:cxnSpLocks/>
            <a:endCxn id="37" idx="1"/>
          </p:cNvCxnSpPr>
          <p:nvPr/>
        </p:nvCxnSpPr>
        <p:spPr bwMode="auto">
          <a:xfrm flipV="1">
            <a:off x="890914" y="1532447"/>
            <a:ext cx="4652202" cy="1411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5B410159-E516-4C8E-AD9E-610F7E65EF45}"/>
              </a:ext>
            </a:extLst>
          </p:cNvPr>
          <p:cNvCxnSpPr>
            <a:cxnSpLocks/>
          </p:cNvCxnSpPr>
          <p:nvPr/>
        </p:nvCxnSpPr>
        <p:spPr bwMode="auto">
          <a:xfrm flipH="1">
            <a:off x="4082170" y="1916557"/>
            <a:ext cx="13716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7" name="TextBox 26">
            <a:extLst>
              <a:ext uri="{FF2B5EF4-FFF2-40B4-BE49-F238E27FC236}">
                <a16:creationId xmlns:a16="http://schemas.microsoft.com/office/drawing/2014/main" id="{F6F7290E-5654-4B25-A028-3E5F62AA5574}"/>
              </a:ext>
            </a:extLst>
          </p:cNvPr>
          <p:cNvSpPr txBox="1"/>
          <p:nvPr/>
        </p:nvSpPr>
        <p:spPr>
          <a:xfrm>
            <a:off x="2128419" y="1331677"/>
            <a:ext cx="1047734" cy="246221"/>
          </a:xfrm>
          <a:prstGeom prst="rect">
            <a:avLst/>
          </a:prstGeom>
          <a:noFill/>
          <a:ln>
            <a:noFill/>
          </a:ln>
        </p:spPr>
        <p:txBody>
          <a:bodyPr wrap="square" rtlCol="0">
            <a:spAutoFit/>
          </a:bodyPr>
          <a:lstStyle/>
          <a:p>
            <a:r>
              <a:rPr lang="en-US" dirty="0"/>
              <a:t>UE Join</a:t>
            </a:r>
          </a:p>
        </p:txBody>
      </p:sp>
      <p:sp>
        <p:nvSpPr>
          <p:cNvPr id="28" name="TextBox 27">
            <a:extLst>
              <a:ext uri="{FF2B5EF4-FFF2-40B4-BE49-F238E27FC236}">
                <a16:creationId xmlns:a16="http://schemas.microsoft.com/office/drawing/2014/main" id="{EC0C947E-BE9A-4302-A711-F50331CEBF8F}"/>
              </a:ext>
            </a:extLst>
          </p:cNvPr>
          <p:cNvSpPr txBox="1"/>
          <p:nvPr/>
        </p:nvSpPr>
        <p:spPr>
          <a:xfrm>
            <a:off x="4082170" y="1533186"/>
            <a:ext cx="1371601" cy="400110"/>
          </a:xfrm>
          <a:prstGeom prst="rect">
            <a:avLst/>
          </a:prstGeom>
          <a:noFill/>
          <a:ln>
            <a:noFill/>
          </a:ln>
        </p:spPr>
        <p:txBody>
          <a:bodyPr wrap="square" rtlCol="0">
            <a:spAutoFit/>
          </a:bodyPr>
          <a:lstStyle/>
          <a:p>
            <a:r>
              <a:rPr lang="en-US" dirty="0"/>
              <a:t>MB Session Info (Join, MB-SMF ID)</a:t>
            </a:r>
          </a:p>
        </p:txBody>
      </p:sp>
      <p:cxnSp>
        <p:nvCxnSpPr>
          <p:cNvPr id="30" name="Straight Arrow Connector 29">
            <a:extLst>
              <a:ext uri="{FF2B5EF4-FFF2-40B4-BE49-F238E27FC236}">
                <a16:creationId xmlns:a16="http://schemas.microsoft.com/office/drawing/2014/main" id="{0B084173-1357-4C7E-9C29-41A8C37372F9}"/>
              </a:ext>
            </a:extLst>
          </p:cNvPr>
          <p:cNvCxnSpPr>
            <a:cxnSpLocks/>
          </p:cNvCxnSpPr>
          <p:nvPr/>
        </p:nvCxnSpPr>
        <p:spPr bwMode="auto">
          <a:xfrm>
            <a:off x="5453770" y="1656952"/>
            <a:ext cx="181736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3" name="TextBox 32">
            <a:extLst>
              <a:ext uri="{FF2B5EF4-FFF2-40B4-BE49-F238E27FC236}">
                <a16:creationId xmlns:a16="http://schemas.microsoft.com/office/drawing/2014/main" id="{082F53E5-05A9-417A-89A5-80D6D9AC1028}"/>
              </a:ext>
            </a:extLst>
          </p:cNvPr>
          <p:cNvSpPr txBox="1"/>
          <p:nvPr/>
        </p:nvSpPr>
        <p:spPr>
          <a:xfrm>
            <a:off x="6987677" y="471796"/>
            <a:ext cx="708660" cy="246221"/>
          </a:xfrm>
          <a:prstGeom prst="rect">
            <a:avLst/>
          </a:prstGeom>
          <a:noFill/>
          <a:ln>
            <a:solidFill>
              <a:schemeClr val="tx1"/>
            </a:solidFill>
          </a:ln>
        </p:spPr>
        <p:txBody>
          <a:bodyPr wrap="square" rtlCol="0">
            <a:spAutoFit/>
          </a:bodyPr>
          <a:lstStyle/>
          <a:p>
            <a:r>
              <a:rPr lang="en-US" dirty="0"/>
              <a:t>NRF</a:t>
            </a:r>
          </a:p>
        </p:txBody>
      </p:sp>
      <p:cxnSp>
        <p:nvCxnSpPr>
          <p:cNvPr id="34" name="Straight Connector 33">
            <a:extLst>
              <a:ext uri="{FF2B5EF4-FFF2-40B4-BE49-F238E27FC236}">
                <a16:creationId xmlns:a16="http://schemas.microsoft.com/office/drawing/2014/main" id="{A67650B4-E946-41A2-B72C-AD2DD48A9C46}"/>
              </a:ext>
            </a:extLst>
          </p:cNvPr>
          <p:cNvCxnSpPr>
            <a:cxnSpLocks/>
          </p:cNvCxnSpPr>
          <p:nvPr/>
        </p:nvCxnSpPr>
        <p:spPr bwMode="auto">
          <a:xfrm flipH="1">
            <a:off x="7271139" y="735635"/>
            <a:ext cx="4" cy="576796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6" name="Straight Arrow Connector 35">
            <a:extLst>
              <a:ext uri="{FF2B5EF4-FFF2-40B4-BE49-F238E27FC236}">
                <a16:creationId xmlns:a16="http://schemas.microsoft.com/office/drawing/2014/main" id="{01EFF840-A128-4A43-B5DC-963960442919}"/>
              </a:ext>
            </a:extLst>
          </p:cNvPr>
          <p:cNvCxnSpPr>
            <a:cxnSpLocks/>
          </p:cNvCxnSpPr>
          <p:nvPr/>
        </p:nvCxnSpPr>
        <p:spPr bwMode="auto">
          <a:xfrm>
            <a:off x="5453770" y="1757534"/>
            <a:ext cx="1817369"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sp>
        <p:nvSpPr>
          <p:cNvPr id="37" name="TextBox 36">
            <a:extLst>
              <a:ext uri="{FF2B5EF4-FFF2-40B4-BE49-F238E27FC236}">
                <a16:creationId xmlns:a16="http://schemas.microsoft.com/office/drawing/2014/main" id="{CCAF9275-926E-419F-B3E8-D7C4753EA539}"/>
              </a:ext>
            </a:extLst>
          </p:cNvPr>
          <p:cNvSpPr txBox="1"/>
          <p:nvPr/>
        </p:nvSpPr>
        <p:spPr>
          <a:xfrm>
            <a:off x="5543116" y="1409336"/>
            <a:ext cx="1341494" cy="246221"/>
          </a:xfrm>
          <a:prstGeom prst="rect">
            <a:avLst/>
          </a:prstGeom>
          <a:noFill/>
          <a:ln>
            <a:noFill/>
          </a:ln>
        </p:spPr>
        <p:txBody>
          <a:bodyPr wrap="square" rtlCol="0">
            <a:spAutoFit/>
          </a:bodyPr>
          <a:lstStyle/>
          <a:p>
            <a:r>
              <a:rPr lang="en-US" dirty="0"/>
              <a:t>Discover MB-SMF</a:t>
            </a:r>
          </a:p>
        </p:txBody>
      </p:sp>
      <p:sp>
        <p:nvSpPr>
          <p:cNvPr id="38" name="Speech Bubble: Rectangle with Corners Rounded 37">
            <a:extLst>
              <a:ext uri="{FF2B5EF4-FFF2-40B4-BE49-F238E27FC236}">
                <a16:creationId xmlns:a16="http://schemas.microsoft.com/office/drawing/2014/main" id="{26E50987-DBA8-4AD3-A386-3F70AF62E02A}"/>
              </a:ext>
            </a:extLst>
          </p:cNvPr>
          <p:cNvSpPr/>
          <p:nvPr/>
        </p:nvSpPr>
        <p:spPr bwMode="auto">
          <a:xfrm>
            <a:off x="5737334" y="819640"/>
            <a:ext cx="1220525" cy="358995"/>
          </a:xfrm>
          <a:prstGeom prst="wedgeRoundRectCallout">
            <a:avLst>
              <a:gd name="adj1" fmla="val -43205"/>
              <a:gd name="adj2" fmla="val 125070"/>
              <a:gd name="adj3" fmla="val 16667"/>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Discovery could be done by AMF</a:t>
            </a:r>
          </a:p>
        </p:txBody>
      </p:sp>
      <p:cxnSp>
        <p:nvCxnSpPr>
          <p:cNvPr id="42" name="Straight Connector 41">
            <a:extLst>
              <a:ext uri="{FF2B5EF4-FFF2-40B4-BE49-F238E27FC236}">
                <a16:creationId xmlns:a16="http://schemas.microsoft.com/office/drawing/2014/main" id="{61272E46-85EA-4CEE-B725-D6F133569821}"/>
              </a:ext>
            </a:extLst>
          </p:cNvPr>
          <p:cNvCxnSpPr>
            <a:cxnSpLocks/>
          </p:cNvCxnSpPr>
          <p:nvPr/>
        </p:nvCxnSpPr>
        <p:spPr bwMode="auto">
          <a:xfrm>
            <a:off x="1926472"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6" name="TextBox 45">
            <a:extLst>
              <a:ext uri="{FF2B5EF4-FFF2-40B4-BE49-F238E27FC236}">
                <a16:creationId xmlns:a16="http://schemas.microsoft.com/office/drawing/2014/main" id="{9B78B807-7C2F-40E0-8D26-AA7EAF7FB7B6}"/>
              </a:ext>
            </a:extLst>
          </p:cNvPr>
          <p:cNvSpPr txBox="1"/>
          <p:nvPr/>
        </p:nvSpPr>
        <p:spPr>
          <a:xfrm>
            <a:off x="4436501" y="2337507"/>
            <a:ext cx="3193347" cy="246221"/>
          </a:xfrm>
          <a:prstGeom prst="rect">
            <a:avLst/>
          </a:prstGeom>
          <a:noFill/>
          <a:ln>
            <a:noFill/>
          </a:ln>
        </p:spPr>
        <p:txBody>
          <a:bodyPr wrap="square" rtlCol="0">
            <a:spAutoFit/>
          </a:bodyPr>
          <a:lstStyle/>
          <a:p>
            <a:r>
              <a:rPr lang="en-US" dirty="0"/>
              <a:t>MBS Session Establishment Request/Response</a:t>
            </a:r>
          </a:p>
        </p:txBody>
      </p:sp>
      <p:cxnSp>
        <p:nvCxnSpPr>
          <p:cNvPr id="50" name="Straight Arrow Connector 49">
            <a:extLst>
              <a:ext uri="{FF2B5EF4-FFF2-40B4-BE49-F238E27FC236}">
                <a16:creationId xmlns:a16="http://schemas.microsoft.com/office/drawing/2014/main" id="{ED78D70D-3959-458B-83B6-0ED7367EBE96}"/>
              </a:ext>
            </a:extLst>
          </p:cNvPr>
          <p:cNvCxnSpPr>
            <a:cxnSpLocks/>
          </p:cNvCxnSpPr>
          <p:nvPr/>
        </p:nvCxnSpPr>
        <p:spPr bwMode="auto">
          <a:xfrm>
            <a:off x="4029592" y="2592537"/>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Straight Arrow Connector 51">
            <a:extLst>
              <a:ext uri="{FF2B5EF4-FFF2-40B4-BE49-F238E27FC236}">
                <a16:creationId xmlns:a16="http://schemas.microsoft.com/office/drawing/2014/main" id="{2DA20C18-F85F-4AD3-846A-0CE4B6AB566F}"/>
              </a:ext>
            </a:extLst>
          </p:cNvPr>
          <p:cNvCxnSpPr>
            <a:cxnSpLocks/>
          </p:cNvCxnSpPr>
          <p:nvPr/>
        </p:nvCxnSpPr>
        <p:spPr bwMode="auto">
          <a:xfrm>
            <a:off x="4029592" y="2792592"/>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53" name="Straight Arrow Connector 52">
            <a:extLst>
              <a:ext uri="{FF2B5EF4-FFF2-40B4-BE49-F238E27FC236}">
                <a16:creationId xmlns:a16="http://schemas.microsoft.com/office/drawing/2014/main" id="{1D383FE8-EE99-4AA9-BA94-E32507502357}"/>
              </a:ext>
            </a:extLst>
          </p:cNvPr>
          <p:cNvCxnSpPr>
            <a:cxnSpLocks/>
          </p:cNvCxnSpPr>
          <p:nvPr/>
        </p:nvCxnSpPr>
        <p:spPr bwMode="auto">
          <a:xfrm>
            <a:off x="1926472" y="2900534"/>
            <a:ext cx="2103120"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55" name="Straight Arrow Connector 54">
            <a:extLst>
              <a:ext uri="{FF2B5EF4-FFF2-40B4-BE49-F238E27FC236}">
                <a16:creationId xmlns:a16="http://schemas.microsoft.com/office/drawing/2014/main" id="{E940C948-CB90-483D-9B3F-3D7A3B10127F}"/>
              </a:ext>
            </a:extLst>
          </p:cNvPr>
          <p:cNvCxnSpPr>
            <a:cxnSpLocks/>
          </p:cNvCxnSpPr>
          <p:nvPr/>
        </p:nvCxnSpPr>
        <p:spPr bwMode="auto">
          <a:xfrm>
            <a:off x="1926472" y="3092560"/>
            <a:ext cx="215569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57" name="TextBox 56">
            <a:extLst>
              <a:ext uri="{FF2B5EF4-FFF2-40B4-BE49-F238E27FC236}">
                <a16:creationId xmlns:a16="http://schemas.microsoft.com/office/drawing/2014/main" id="{3EC3DA18-674B-4D6D-86E7-6E6E21A62FFB}"/>
              </a:ext>
            </a:extLst>
          </p:cNvPr>
          <p:cNvSpPr txBox="1"/>
          <p:nvPr/>
        </p:nvSpPr>
        <p:spPr>
          <a:xfrm>
            <a:off x="2114124" y="2680743"/>
            <a:ext cx="1797740" cy="246221"/>
          </a:xfrm>
          <a:prstGeom prst="rect">
            <a:avLst/>
          </a:prstGeom>
          <a:noFill/>
          <a:ln>
            <a:noFill/>
          </a:ln>
        </p:spPr>
        <p:txBody>
          <a:bodyPr wrap="square" rtlCol="0">
            <a:spAutoFit/>
          </a:bodyPr>
          <a:lstStyle/>
          <a:p>
            <a:r>
              <a:rPr lang="en-US" dirty="0"/>
              <a:t>RAN resource setup</a:t>
            </a:r>
          </a:p>
        </p:txBody>
      </p:sp>
      <p:sp>
        <p:nvSpPr>
          <p:cNvPr id="58" name="Rectangle 57">
            <a:extLst>
              <a:ext uri="{FF2B5EF4-FFF2-40B4-BE49-F238E27FC236}">
                <a16:creationId xmlns:a16="http://schemas.microsoft.com/office/drawing/2014/main" id="{6FFD0381-4D9E-4DAB-9A04-D82B165348D9}"/>
              </a:ext>
            </a:extLst>
          </p:cNvPr>
          <p:cNvSpPr/>
          <p:nvPr/>
        </p:nvSpPr>
        <p:spPr bwMode="auto">
          <a:xfrm>
            <a:off x="1126372" y="2337506"/>
            <a:ext cx="7400541"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59" name="TextBox 58">
            <a:extLst>
              <a:ext uri="{FF2B5EF4-FFF2-40B4-BE49-F238E27FC236}">
                <a16:creationId xmlns:a16="http://schemas.microsoft.com/office/drawing/2014/main" id="{EB086991-FB43-4AF9-BF99-08D5177AA17C}"/>
              </a:ext>
            </a:extLst>
          </p:cNvPr>
          <p:cNvSpPr txBox="1"/>
          <p:nvPr/>
        </p:nvSpPr>
        <p:spPr>
          <a:xfrm>
            <a:off x="4539565" y="3644893"/>
            <a:ext cx="3193347" cy="246221"/>
          </a:xfrm>
          <a:prstGeom prst="rect">
            <a:avLst/>
          </a:prstGeom>
          <a:noFill/>
          <a:ln>
            <a:noFill/>
          </a:ln>
        </p:spPr>
        <p:txBody>
          <a:bodyPr wrap="square" rtlCol="0">
            <a:spAutoFit/>
          </a:bodyPr>
          <a:lstStyle/>
          <a:p>
            <a:r>
              <a:rPr lang="en-US" dirty="0"/>
              <a:t>MBS Session Deactivation Request/Response</a:t>
            </a:r>
          </a:p>
        </p:txBody>
      </p:sp>
      <p:cxnSp>
        <p:nvCxnSpPr>
          <p:cNvPr id="60" name="Straight Arrow Connector 59">
            <a:extLst>
              <a:ext uri="{FF2B5EF4-FFF2-40B4-BE49-F238E27FC236}">
                <a16:creationId xmlns:a16="http://schemas.microsoft.com/office/drawing/2014/main" id="{FAF25F6E-1C7D-4B7A-8E36-7391E7B934C9}"/>
              </a:ext>
            </a:extLst>
          </p:cNvPr>
          <p:cNvCxnSpPr>
            <a:cxnSpLocks/>
          </p:cNvCxnSpPr>
          <p:nvPr/>
        </p:nvCxnSpPr>
        <p:spPr bwMode="auto">
          <a:xfrm>
            <a:off x="4029592" y="4026478"/>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1" name="Straight Arrow Connector 60">
            <a:extLst>
              <a:ext uri="{FF2B5EF4-FFF2-40B4-BE49-F238E27FC236}">
                <a16:creationId xmlns:a16="http://schemas.microsoft.com/office/drawing/2014/main" id="{39580E79-5168-4B91-98C9-CDF3FFDBFC06}"/>
              </a:ext>
            </a:extLst>
          </p:cNvPr>
          <p:cNvCxnSpPr>
            <a:cxnSpLocks/>
          </p:cNvCxnSpPr>
          <p:nvPr/>
        </p:nvCxnSpPr>
        <p:spPr bwMode="auto">
          <a:xfrm>
            <a:off x="3987305" y="3856647"/>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62" name="Straight Arrow Connector 61">
            <a:extLst>
              <a:ext uri="{FF2B5EF4-FFF2-40B4-BE49-F238E27FC236}">
                <a16:creationId xmlns:a16="http://schemas.microsoft.com/office/drawing/2014/main" id="{C4D9E68E-E0C7-46A9-AAD5-A3F4135D114D}"/>
              </a:ext>
            </a:extLst>
          </p:cNvPr>
          <p:cNvCxnSpPr>
            <a:cxnSpLocks/>
          </p:cNvCxnSpPr>
          <p:nvPr/>
        </p:nvCxnSpPr>
        <p:spPr bwMode="auto">
          <a:xfrm>
            <a:off x="1910474" y="4101749"/>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63" name="Straight Arrow Connector 62">
            <a:extLst>
              <a:ext uri="{FF2B5EF4-FFF2-40B4-BE49-F238E27FC236}">
                <a16:creationId xmlns:a16="http://schemas.microsoft.com/office/drawing/2014/main" id="{77FAF13C-58A1-4758-96AA-AF4EB84799A8}"/>
              </a:ext>
            </a:extLst>
          </p:cNvPr>
          <p:cNvCxnSpPr>
            <a:cxnSpLocks/>
          </p:cNvCxnSpPr>
          <p:nvPr/>
        </p:nvCxnSpPr>
        <p:spPr bwMode="auto">
          <a:xfrm>
            <a:off x="1951619" y="4248055"/>
            <a:ext cx="2077973"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64" name="TextBox 63">
            <a:extLst>
              <a:ext uri="{FF2B5EF4-FFF2-40B4-BE49-F238E27FC236}">
                <a16:creationId xmlns:a16="http://schemas.microsoft.com/office/drawing/2014/main" id="{ED562663-389C-4052-836B-FEBFA8F8F849}"/>
              </a:ext>
            </a:extLst>
          </p:cNvPr>
          <p:cNvSpPr txBox="1"/>
          <p:nvPr/>
        </p:nvSpPr>
        <p:spPr>
          <a:xfrm>
            <a:off x="2096777" y="3872592"/>
            <a:ext cx="1779485" cy="246221"/>
          </a:xfrm>
          <a:prstGeom prst="rect">
            <a:avLst/>
          </a:prstGeom>
          <a:noFill/>
          <a:ln>
            <a:noFill/>
          </a:ln>
        </p:spPr>
        <p:txBody>
          <a:bodyPr wrap="square" rtlCol="0">
            <a:spAutoFit/>
          </a:bodyPr>
          <a:lstStyle/>
          <a:p>
            <a:r>
              <a:rPr lang="en-US" dirty="0"/>
              <a:t>MBS Session Deactivation</a:t>
            </a:r>
          </a:p>
        </p:txBody>
      </p:sp>
      <p:sp>
        <p:nvSpPr>
          <p:cNvPr id="65" name="Rectangle 64">
            <a:extLst>
              <a:ext uri="{FF2B5EF4-FFF2-40B4-BE49-F238E27FC236}">
                <a16:creationId xmlns:a16="http://schemas.microsoft.com/office/drawing/2014/main" id="{9A27F5DF-7AA3-4459-AEBB-D7622098FB5D}"/>
              </a:ext>
            </a:extLst>
          </p:cNvPr>
          <p:cNvSpPr/>
          <p:nvPr/>
        </p:nvSpPr>
        <p:spPr bwMode="auto">
          <a:xfrm>
            <a:off x="1084086" y="3566153"/>
            <a:ext cx="7442822"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69" name="TextBox 68">
            <a:extLst>
              <a:ext uri="{FF2B5EF4-FFF2-40B4-BE49-F238E27FC236}">
                <a16:creationId xmlns:a16="http://schemas.microsoft.com/office/drawing/2014/main" id="{3476D812-91A8-45CE-A555-8E29D8810676}"/>
              </a:ext>
            </a:extLst>
          </p:cNvPr>
          <p:cNvSpPr txBox="1"/>
          <p:nvPr/>
        </p:nvSpPr>
        <p:spPr>
          <a:xfrm>
            <a:off x="4539565" y="4784875"/>
            <a:ext cx="3193347" cy="246221"/>
          </a:xfrm>
          <a:prstGeom prst="rect">
            <a:avLst/>
          </a:prstGeom>
          <a:noFill/>
          <a:ln>
            <a:noFill/>
          </a:ln>
        </p:spPr>
        <p:txBody>
          <a:bodyPr wrap="square" rtlCol="0">
            <a:spAutoFit/>
          </a:bodyPr>
          <a:lstStyle/>
          <a:p>
            <a:r>
              <a:rPr lang="en-US" dirty="0"/>
              <a:t>MBS Session Activation Request/Response</a:t>
            </a:r>
          </a:p>
        </p:txBody>
      </p:sp>
      <p:cxnSp>
        <p:nvCxnSpPr>
          <p:cNvPr id="70" name="Straight Arrow Connector 69">
            <a:extLst>
              <a:ext uri="{FF2B5EF4-FFF2-40B4-BE49-F238E27FC236}">
                <a16:creationId xmlns:a16="http://schemas.microsoft.com/office/drawing/2014/main" id="{1789A7F4-B922-4157-9677-7294A81F9040}"/>
              </a:ext>
            </a:extLst>
          </p:cNvPr>
          <p:cNvCxnSpPr>
            <a:cxnSpLocks/>
          </p:cNvCxnSpPr>
          <p:nvPr/>
        </p:nvCxnSpPr>
        <p:spPr bwMode="auto">
          <a:xfrm>
            <a:off x="4029592" y="5166460"/>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1" name="Straight Arrow Connector 70">
            <a:extLst>
              <a:ext uri="{FF2B5EF4-FFF2-40B4-BE49-F238E27FC236}">
                <a16:creationId xmlns:a16="http://schemas.microsoft.com/office/drawing/2014/main" id="{85AB9D69-ECCD-435F-96D1-CA53789A3EEF}"/>
              </a:ext>
            </a:extLst>
          </p:cNvPr>
          <p:cNvCxnSpPr>
            <a:cxnSpLocks/>
          </p:cNvCxnSpPr>
          <p:nvPr/>
        </p:nvCxnSpPr>
        <p:spPr bwMode="auto">
          <a:xfrm>
            <a:off x="3987305" y="4996629"/>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72" name="Straight Arrow Connector 71">
            <a:extLst>
              <a:ext uri="{FF2B5EF4-FFF2-40B4-BE49-F238E27FC236}">
                <a16:creationId xmlns:a16="http://schemas.microsoft.com/office/drawing/2014/main" id="{D015E141-C18E-4858-9A4F-AA6A9361F3DF}"/>
              </a:ext>
            </a:extLst>
          </p:cNvPr>
          <p:cNvCxnSpPr>
            <a:cxnSpLocks/>
          </p:cNvCxnSpPr>
          <p:nvPr/>
        </p:nvCxnSpPr>
        <p:spPr bwMode="auto">
          <a:xfrm>
            <a:off x="1935494" y="5965787"/>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73" name="Straight Arrow Connector 72">
            <a:extLst>
              <a:ext uri="{FF2B5EF4-FFF2-40B4-BE49-F238E27FC236}">
                <a16:creationId xmlns:a16="http://schemas.microsoft.com/office/drawing/2014/main" id="{BBE69C31-CA56-4CE0-B789-3E5CF950788C}"/>
              </a:ext>
            </a:extLst>
          </p:cNvPr>
          <p:cNvCxnSpPr>
            <a:cxnSpLocks/>
          </p:cNvCxnSpPr>
          <p:nvPr/>
        </p:nvCxnSpPr>
        <p:spPr bwMode="auto">
          <a:xfrm>
            <a:off x="1976639" y="6112093"/>
            <a:ext cx="2035686"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4" name="TextBox 73">
            <a:extLst>
              <a:ext uri="{FF2B5EF4-FFF2-40B4-BE49-F238E27FC236}">
                <a16:creationId xmlns:a16="http://schemas.microsoft.com/office/drawing/2014/main" id="{D2FACF2B-F4DA-49F4-BF7D-DA6C7257391A}"/>
              </a:ext>
            </a:extLst>
          </p:cNvPr>
          <p:cNvSpPr txBox="1"/>
          <p:nvPr/>
        </p:nvSpPr>
        <p:spPr>
          <a:xfrm>
            <a:off x="2039946" y="5605053"/>
            <a:ext cx="1884179" cy="400110"/>
          </a:xfrm>
          <a:prstGeom prst="rect">
            <a:avLst/>
          </a:prstGeom>
          <a:noFill/>
          <a:ln>
            <a:noFill/>
          </a:ln>
        </p:spPr>
        <p:txBody>
          <a:bodyPr wrap="square" rtlCol="0">
            <a:spAutoFit/>
          </a:bodyPr>
          <a:lstStyle/>
          <a:p>
            <a:r>
              <a:rPr lang="en-US" dirty="0"/>
              <a:t>MBS Session Activation (list of CONNECTED UEs)</a:t>
            </a:r>
          </a:p>
        </p:txBody>
      </p:sp>
      <p:sp>
        <p:nvSpPr>
          <p:cNvPr id="75" name="Rectangle 74">
            <a:extLst>
              <a:ext uri="{FF2B5EF4-FFF2-40B4-BE49-F238E27FC236}">
                <a16:creationId xmlns:a16="http://schemas.microsoft.com/office/drawing/2014/main" id="{40B01724-E566-4528-87F2-A51BBF9A84E5}"/>
              </a:ext>
            </a:extLst>
          </p:cNvPr>
          <p:cNvSpPr/>
          <p:nvPr/>
        </p:nvSpPr>
        <p:spPr bwMode="auto">
          <a:xfrm>
            <a:off x="1084086" y="4706135"/>
            <a:ext cx="7439390" cy="1658634"/>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82" name="TextBox 81">
            <a:extLst>
              <a:ext uri="{FF2B5EF4-FFF2-40B4-BE49-F238E27FC236}">
                <a16:creationId xmlns:a16="http://schemas.microsoft.com/office/drawing/2014/main" id="{0369D274-25B8-419A-B67C-E7BE5A558CD8}"/>
              </a:ext>
            </a:extLst>
          </p:cNvPr>
          <p:cNvSpPr txBox="1"/>
          <p:nvPr/>
        </p:nvSpPr>
        <p:spPr>
          <a:xfrm>
            <a:off x="1169733" y="2363727"/>
            <a:ext cx="1047734" cy="246221"/>
          </a:xfrm>
          <a:prstGeom prst="rect">
            <a:avLst/>
          </a:prstGeom>
          <a:solidFill>
            <a:schemeClr val="tx2">
              <a:lumMod val="20000"/>
              <a:lumOff val="80000"/>
            </a:schemeClr>
          </a:solidFill>
          <a:ln>
            <a:noFill/>
          </a:ln>
        </p:spPr>
        <p:txBody>
          <a:bodyPr wrap="square" rtlCol="0">
            <a:spAutoFit/>
          </a:bodyPr>
          <a:lstStyle/>
          <a:p>
            <a:r>
              <a:rPr lang="en-US" dirty="0"/>
              <a:t>Establishment</a:t>
            </a:r>
          </a:p>
        </p:txBody>
      </p:sp>
      <p:sp>
        <p:nvSpPr>
          <p:cNvPr id="83" name="TextBox 82">
            <a:extLst>
              <a:ext uri="{FF2B5EF4-FFF2-40B4-BE49-F238E27FC236}">
                <a16:creationId xmlns:a16="http://schemas.microsoft.com/office/drawing/2014/main" id="{63CF0989-79C4-4193-9F37-EDB4347BD7DE}"/>
              </a:ext>
            </a:extLst>
          </p:cNvPr>
          <p:cNvSpPr txBox="1"/>
          <p:nvPr/>
        </p:nvSpPr>
        <p:spPr>
          <a:xfrm>
            <a:off x="1114409" y="3605953"/>
            <a:ext cx="931913" cy="246221"/>
          </a:xfrm>
          <a:prstGeom prst="rect">
            <a:avLst/>
          </a:prstGeom>
          <a:solidFill>
            <a:schemeClr val="tx2">
              <a:lumMod val="20000"/>
              <a:lumOff val="80000"/>
            </a:schemeClr>
          </a:solidFill>
          <a:ln>
            <a:noFill/>
          </a:ln>
        </p:spPr>
        <p:txBody>
          <a:bodyPr wrap="square" rtlCol="0">
            <a:spAutoFit/>
          </a:bodyPr>
          <a:lstStyle/>
          <a:p>
            <a:r>
              <a:rPr lang="en-US" dirty="0"/>
              <a:t>Deactivation</a:t>
            </a:r>
          </a:p>
        </p:txBody>
      </p:sp>
      <p:sp>
        <p:nvSpPr>
          <p:cNvPr id="84" name="TextBox 83">
            <a:extLst>
              <a:ext uri="{FF2B5EF4-FFF2-40B4-BE49-F238E27FC236}">
                <a16:creationId xmlns:a16="http://schemas.microsoft.com/office/drawing/2014/main" id="{41DD8939-9D9B-499B-B20F-1347514F9579}"/>
              </a:ext>
            </a:extLst>
          </p:cNvPr>
          <p:cNvSpPr txBox="1"/>
          <p:nvPr/>
        </p:nvSpPr>
        <p:spPr>
          <a:xfrm>
            <a:off x="1096671" y="4758442"/>
            <a:ext cx="787514" cy="246221"/>
          </a:xfrm>
          <a:prstGeom prst="rect">
            <a:avLst/>
          </a:prstGeom>
          <a:solidFill>
            <a:schemeClr val="tx2">
              <a:lumMod val="20000"/>
              <a:lumOff val="80000"/>
            </a:schemeClr>
          </a:solidFill>
          <a:ln>
            <a:noFill/>
          </a:ln>
        </p:spPr>
        <p:txBody>
          <a:bodyPr wrap="square" rtlCol="0">
            <a:spAutoFit/>
          </a:bodyPr>
          <a:lstStyle/>
          <a:p>
            <a:r>
              <a:rPr lang="en-US" dirty="0"/>
              <a:t>Activation</a:t>
            </a:r>
          </a:p>
        </p:txBody>
      </p:sp>
      <p:sp>
        <p:nvSpPr>
          <p:cNvPr id="98" name="Rectangle 97">
            <a:extLst>
              <a:ext uri="{FF2B5EF4-FFF2-40B4-BE49-F238E27FC236}">
                <a16:creationId xmlns:a16="http://schemas.microsoft.com/office/drawing/2014/main" id="{F4A059BA-D5E1-446E-9B4A-4529FBA92234}"/>
              </a:ext>
            </a:extLst>
          </p:cNvPr>
          <p:cNvSpPr/>
          <p:nvPr/>
        </p:nvSpPr>
        <p:spPr bwMode="auto">
          <a:xfrm>
            <a:off x="1736738" y="5602277"/>
            <a:ext cx="2532882" cy="625887"/>
          </a:xfrm>
          <a:prstGeom prst="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99" name="TextBox 98">
            <a:extLst>
              <a:ext uri="{FF2B5EF4-FFF2-40B4-BE49-F238E27FC236}">
                <a16:creationId xmlns:a16="http://schemas.microsoft.com/office/drawing/2014/main" id="{FF31F85B-BB1E-42FE-A743-D9EF9EFD6BB9}"/>
              </a:ext>
            </a:extLst>
          </p:cNvPr>
          <p:cNvSpPr txBox="1"/>
          <p:nvPr/>
        </p:nvSpPr>
        <p:spPr>
          <a:xfrm>
            <a:off x="2039946" y="5031096"/>
            <a:ext cx="2140910" cy="246221"/>
          </a:xfrm>
          <a:prstGeom prst="rect">
            <a:avLst/>
          </a:prstGeom>
          <a:noFill/>
          <a:ln>
            <a:noFill/>
          </a:ln>
        </p:spPr>
        <p:txBody>
          <a:bodyPr wrap="square" rtlCol="0">
            <a:spAutoFit/>
          </a:bodyPr>
          <a:lstStyle/>
          <a:p>
            <a:r>
              <a:rPr lang="en-US" dirty="0"/>
              <a:t>Group paging (MBS Session ID)</a:t>
            </a:r>
          </a:p>
        </p:txBody>
      </p:sp>
      <p:cxnSp>
        <p:nvCxnSpPr>
          <p:cNvPr id="101" name="Straight Arrow Connector 100">
            <a:extLst>
              <a:ext uri="{FF2B5EF4-FFF2-40B4-BE49-F238E27FC236}">
                <a16:creationId xmlns:a16="http://schemas.microsoft.com/office/drawing/2014/main" id="{103CCBE4-3DA6-4279-9CDE-A89E89B8EB75}"/>
              </a:ext>
            </a:extLst>
          </p:cNvPr>
          <p:cNvCxnSpPr>
            <a:cxnSpLocks/>
          </p:cNvCxnSpPr>
          <p:nvPr/>
        </p:nvCxnSpPr>
        <p:spPr bwMode="auto">
          <a:xfrm flipH="1">
            <a:off x="1926471" y="5254908"/>
            <a:ext cx="2112265"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51" name="Content Placeholder 2">
            <a:extLst>
              <a:ext uri="{FF2B5EF4-FFF2-40B4-BE49-F238E27FC236}">
                <a16:creationId xmlns:a16="http://schemas.microsoft.com/office/drawing/2014/main" id="{371CF1B8-36CB-47C8-82C0-0CB2C51EB716}"/>
              </a:ext>
            </a:extLst>
          </p:cNvPr>
          <p:cNvSpPr>
            <a:spLocks noGrp="1"/>
          </p:cNvSpPr>
          <p:nvPr>
            <p:ph idx="1"/>
          </p:nvPr>
        </p:nvSpPr>
        <p:spPr>
          <a:xfrm>
            <a:off x="145100" y="-81245"/>
            <a:ext cx="11184467" cy="910547"/>
          </a:xfrm>
        </p:spPr>
        <p:txBody>
          <a:bodyPr/>
          <a:lstStyle/>
          <a:p>
            <a:r>
              <a:rPr lang="en-US" altLang="zh-CN" b="1" dirty="0"/>
              <a:t>Info from </a:t>
            </a:r>
            <a:r>
              <a:rPr lang="en-US" dirty="0">
                <a:hlinkClick r:id="rId2"/>
              </a:rPr>
              <a:t>S2-2100343r01</a:t>
            </a:r>
            <a:endParaRPr lang="en-US" b="1" dirty="0"/>
          </a:p>
        </p:txBody>
      </p:sp>
    </p:spTree>
    <p:extLst>
      <p:ext uri="{BB962C8B-B14F-4D97-AF65-F5344CB8AC3E}">
        <p14:creationId xmlns:p14="http://schemas.microsoft.com/office/powerpoint/2010/main" val="121036544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2104428" y="1394691"/>
            <a:ext cx="7658408" cy="3814617"/>
          </a:xfrm>
        </p:spPr>
        <p:txBody>
          <a:bodyPr/>
          <a:lstStyle/>
          <a:p>
            <a:r>
              <a:rPr lang="en-US" b="1" dirty="0"/>
              <a:t>The following slides are from conference call among interested companies</a:t>
            </a:r>
          </a:p>
          <a:p>
            <a:endParaRPr lang="en-US" b="1" dirty="0"/>
          </a:p>
          <a:p>
            <a:pPr marL="0" indent="0">
              <a:buNone/>
            </a:pPr>
            <a:r>
              <a:rPr lang="en-US" b="1" dirty="0"/>
              <a:t>Source: </a:t>
            </a:r>
            <a:r>
              <a:rPr lang="en-US" dirty="0">
                <a:hlinkClick r:id="rId2"/>
              </a:rPr>
              <a:t>Shared delivery establishment and subsequent signalling-vivo+Eric.pptx</a:t>
            </a:r>
            <a:endParaRPr lang="en-US" b="1" dirty="0"/>
          </a:p>
        </p:txBody>
      </p:sp>
      <p:sp>
        <p:nvSpPr>
          <p:cNvPr id="5" name="Content Placeholder 2">
            <a:extLst>
              <a:ext uri="{FF2B5EF4-FFF2-40B4-BE49-F238E27FC236}">
                <a16:creationId xmlns:a16="http://schemas.microsoft.com/office/drawing/2014/main" id="{B278234F-554D-4F1E-8D5B-71A95AB17FB9}"/>
              </a:ext>
            </a:extLst>
          </p:cNvPr>
          <p:cNvSpPr txBox="1">
            <a:spLocks/>
          </p:cNvSpPr>
          <p:nvPr/>
        </p:nvSpPr>
        <p:spPr>
          <a:xfrm>
            <a:off x="367553" y="5209309"/>
            <a:ext cx="11187385" cy="891174"/>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None/>
            </a:pPr>
            <a:endParaRPr lang="en-US" sz="1600" dirty="0"/>
          </a:p>
        </p:txBody>
      </p:sp>
    </p:spTree>
    <p:extLst>
      <p:ext uri="{BB962C8B-B14F-4D97-AF65-F5344CB8AC3E}">
        <p14:creationId xmlns:p14="http://schemas.microsoft.com/office/powerpoint/2010/main" val="97743815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918446" y="1882492"/>
            <a:ext cx="8181517" cy="1810967"/>
          </a:xfrm>
        </p:spPr>
        <p:txBody>
          <a:bodyPr/>
          <a:lstStyle/>
          <a:p>
            <a:pPr marL="0" indent="0" eaLnBrk="1" hangingPunct="1">
              <a:lnSpc>
                <a:spcPct val="110000"/>
              </a:lnSpc>
              <a:spcBef>
                <a:spcPts val="0"/>
              </a:spcBef>
              <a:buNone/>
            </a:pPr>
            <a:r>
              <a:rPr lang="en-US" sz="3200" b="1" dirty="0"/>
              <a:t>Shared delivery establishment and subsequent </a:t>
            </a:r>
            <a:r>
              <a:rPr lang="en-US" sz="3200" b="1" dirty="0" err="1"/>
              <a:t>signalling</a:t>
            </a:r>
            <a:br>
              <a:rPr lang="en-GB" sz="2400" b="1" dirty="0"/>
            </a:br>
            <a:br>
              <a:rPr lang="en-US" dirty="0"/>
            </a:br>
            <a:r>
              <a:rPr lang="en-US" dirty="0"/>
              <a:t>	</a:t>
            </a:r>
            <a:r>
              <a:rPr lang="en-US" sz="2400" dirty="0"/>
              <a:t>- For discussion</a:t>
            </a:r>
            <a:endParaRPr lang="fr-FR" altLang="de-DE" sz="1400" dirty="0">
              <a:effectLst>
                <a:outerShdw blurRad="38100" dist="38100" dir="2700000" algn="tl">
                  <a:srgbClr val="000000">
                    <a:alpha val="43137"/>
                  </a:srgbClr>
                </a:outerShdw>
              </a:effectLst>
            </a:endParaRPr>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1933" y="228600"/>
            <a:ext cx="9103784" cy="713613"/>
          </a:xfrm>
        </p:spPr>
        <p:txBody>
          <a:bodyPr/>
          <a:lstStyle/>
          <a:p>
            <a:r>
              <a:rPr lang="en-US" altLang="zh-CN" b="1" dirty="0"/>
              <a:t>Related TDOCs</a:t>
            </a:r>
            <a:endParaRPr lang="zh-CN" altLang="en-US" b="1" dirty="0"/>
          </a:p>
        </p:txBody>
      </p:sp>
      <p:graphicFrame>
        <p:nvGraphicFramePr>
          <p:cNvPr id="9" name="内容占位符 4">
            <a:extLst>
              <a:ext uri="{FF2B5EF4-FFF2-40B4-BE49-F238E27FC236}">
                <a16:creationId xmlns:a16="http://schemas.microsoft.com/office/drawing/2014/main" id="{5163FDE2-055C-4358-9447-7A37A3638980}"/>
              </a:ext>
            </a:extLst>
          </p:cNvPr>
          <p:cNvGraphicFramePr>
            <a:graphicFrameLocks/>
          </p:cNvGraphicFramePr>
          <p:nvPr/>
        </p:nvGraphicFramePr>
        <p:xfrm>
          <a:off x="746760" y="1060450"/>
          <a:ext cx="10142291" cy="2312223"/>
        </p:xfrm>
        <a:graphic>
          <a:graphicData uri="http://schemas.openxmlformats.org/drawingml/2006/table">
            <a:tbl>
              <a:tblPr>
                <a:tableStyleId>{5940675A-B579-460E-94D1-54222C63F5DA}</a:tableStyleId>
              </a:tblPr>
              <a:tblGrid>
                <a:gridCol w="1051135">
                  <a:extLst>
                    <a:ext uri="{9D8B030D-6E8A-4147-A177-3AD203B41FA5}">
                      <a16:colId xmlns:a16="http://schemas.microsoft.com/office/drawing/2014/main" val="20000"/>
                    </a:ext>
                  </a:extLst>
                </a:gridCol>
                <a:gridCol w="2953122">
                  <a:extLst>
                    <a:ext uri="{9D8B030D-6E8A-4147-A177-3AD203B41FA5}">
                      <a16:colId xmlns:a16="http://schemas.microsoft.com/office/drawing/2014/main" val="20001"/>
                    </a:ext>
                  </a:extLst>
                </a:gridCol>
                <a:gridCol w="671119">
                  <a:extLst>
                    <a:ext uri="{9D8B030D-6E8A-4147-A177-3AD203B41FA5}">
                      <a16:colId xmlns:a16="http://schemas.microsoft.com/office/drawing/2014/main" val="20002"/>
                    </a:ext>
                  </a:extLst>
                </a:gridCol>
                <a:gridCol w="511729">
                  <a:extLst>
                    <a:ext uri="{9D8B030D-6E8A-4147-A177-3AD203B41FA5}">
                      <a16:colId xmlns:a16="http://schemas.microsoft.com/office/drawing/2014/main" val="20003"/>
                    </a:ext>
                  </a:extLst>
                </a:gridCol>
                <a:gridCol w="988941">
                  <a:extLst>
                    <a:ext uri="{9D8B030D-6E8A-4147-A177-3AD203B41FA5}">
                      <a16:colId xmlns:a16="http://schemas.microsoft.com/office/drawing/2014/main" val="20004"/>
                    </a:ext>
                  </a:extLst>
                </a:gridCol>
                <a:gridCol w="514350">
                  <a:extLst>
                    <a:ext uri="{9D8B030D-6E8A-4147-A177-3AD203B41FA5}">
                      <a16:colId xmlns:a16="http://schemas.microsoft.com/office/drawing/2014/main" val="20005"/>
                    </a:ext>
                  </a:extLst>
                </a:gridCol>
                <a:gridCol w="647700">
                  <a:extLst>
                    <a:ext uri="{9D8B030D-6E8A-4147-A177-3AD203B41FA5}">
                      <a16:colId xmlns:a16="http://schemas.microsoft.com/office/drawing/2014/main" val="20006"/>
                    </a:ext>
                  </a:extLst>
                </a:gridCol>
                <a:gridCol w="1295400">
                  <a:extLst>
                    <a:ext uri="{9D8B030D-6E8A-4147-A177-3AD203B41FA5}">
                      <a16:colId xmlns:a16="http://schemas.microsoft.com/office/drawing/2014/main" val="20007"/>
                    </a:ext>
                  </a:extLst>
                </a:gridCol>
                <a:gridCol w="1508795">
                  <a:extLst>
                    <a:ext uri="{9D8B030D-6E8A-4147-A177-3AD203B41FA5}">
                      <a16:colId xmlns:a16="http://schemas.microsoft.com/office/drawing/2014/main" val="20008"/>
                    </a:ext>
                  </a:extLst>
                </a:gridCol>
              </a:tblGrid>
              <a:tr h="88421">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chemeClr val="bg1">
                        <a:lumMod val="85000"/>
                      </a:schemeClr>
                    </a:solidFill>
                  </a:tcPr>
                </a:tc>
                <a:tc gridSpan="4">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chemeClr val="bg1">
                        <a:lumMod val="85000"/>
                      </a:schemeClr>
                    </a:solidFill>
                  </a:tcPr>
                </a:tc>
                <a:extLst>
                  <a:ext uri="{0D108BD9-81ED-4DB2-BD59-A6C34878D82A}">
                    <a16:rowId xmlns:a16="http://schemas.microsoft.com/office/drawing/2014/main" val="10000"/>
                  </a:ext>
                </a:extLst>
              </a:tr>
              <a:tr h="155054">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chemeClr val="bg1">
                        <a:lumMod val="50000"/>
                      </a:schemeClr>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algn="ctr" fontAlgn="ctr"/>
                      <a:r>
                        <a:rPr lang="en-US" altLang="zh-CN" sz="800" u="none" strike="noStrike" dirty="0">
                          <a:effectLst/>
                        </a:rPr>
                        <a:t>7.2.1.3</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algn="ctr" defTabSz="914400" rtl="0" eaLnBrk="1" fontAlgn="ctr" latinLnBrk="0" hangingPunct="1"/>
                      <a:r>
                        <a:rPr lang="en-US" sz="800" u="none" strike="noStrike" kern="1200" dirty="0">
                          <a:solidFill>
                            <a:schemeClr val="tx1"/>
                          </a:solidFill>
                          <a:effectLst/>
                          <a:latin typeface="+mn-lt"/>
                          <a:ea typeface="+mn-ea"/>
                          <a:cs typeface="+mn-cs"/>
                        </a:rPr>
                        <a:t>7.2.1.x (shared path establishment)</a:t>
                      </a: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kern="1200" dirty="0">
                          <a:solidFill>
                            <a:schemeClr val="tx1"/>
                          </a:solidFill>
                          <a:effectLst/>
                          <a:latin typeface="+mn-lt"/>
                          <a:ea typeface="+mn-ea"/>
                          <a:cs typeface="+mn-cs"/>
                        </a:rPr>
                        <a:t>7.2.1.y path release</a:t>
                      </a: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kern="1200" dirty="0">
                          <a:solidFill>
                            <a:schemeClr val="tx1"/>
                          </a:solidFill>
                          <a:effectLst/>
                          <a:latin typeface="+mn-lt"/>
                          <a:ea typeface="+mn-ea"/>
                          <a:cs typeface="+mn-cs"/>
                        </a:rPr>
                        <a:t>7.2.1.z (deactivation)</a:t>
                      </a:r>
                      <a:endParaRPr lang="zh-CN" altLang="en-US" sz="800" u="none" strike="noStrike" kern="1200" dirty="0">
                        <a:solidFill>
                          <a:schemeClr val="tx1"/>
                        </a:solidFill>
                        <a:effectLst/>
                        <a:latin typeface="+mn-lt"/>
                        <a:ea typeface="+mn-ea"/>
                        <a:cs typeface="+mn-cs"/>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S2-2102291</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[7.2.1.3] MBS join and Session establishment procedure</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Ericsson</a:t>
                      </a:r>
                    </a:p>
                  </a:txBody>
                  <a:tcPr marL="6239" marR="6239" marT="6239" marB="0" anchor="ctr"/>
                </a:tc>
                <a:tc>
                  <a:txBody>
                    <a:bodyPr/>
                    <a:lstStyle/>
                    <a:p>
                      <a:pPr algn="ctr" fontAlgn="ctr"/>
                      <a:r>
                        <a:rPr lang="en-US" sz="900" b="0" i="0" u="none" strike="noStrike" dirty="0">
                          <a:solidFill>
                            <a:srgbClr val="000000"/>
                          </a:solidFill>
                          <a:effectLst/>
                          <a:latin typeface="Arial" panose="020B0604020202020204" pitchFamily="34" charset="0"/>
                          <a:ea typeface="宋体" panose="02010600030101010101" pitchFamily="2" charset="-122"/>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endParaRPr lang="zh-CN" altLang="en-US" dirty="0"/>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tc rowSpan="6">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kern="1200" dirty="0">
                          <a:solidFill>
                            <a:srgbClr val="C00000"/>
                          </a:solidFill>
                          <a:effectLst/>
                          <a:latin typeface="Arial" panose="020B0604020202020204" pitchFamily="34" charset="0"/>
                          <a:ea typeface="+mn-ea"/>
                          <a:cs typeface="+mn-cs"/>
                        </a:rPr>
                        <a:t>Should be merged into one</a:t>
                      </a:r>
                    </a:p>
                  </a:txBody>
                  <a:tcPr marL="4403" marR="4403" marT="4403" marB="0" anchor="ctr"/>
                </a:tc>
                <a:extLst>
                  <a:ext uri="{0D108BD9-81ED-4DB2-BD59-A6C34878D82A}">
                    <a16:rowId xmlns:a16="http://schemas.microsoft.com/office/drawing/2014/main" val="10002"/>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S2-2102387</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MBS Session Join and Establishment</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Huawei</a:t>
                      </a:r>
                    </a:p>
                  </a:txBody>
                  <a:tcPr marL="6239" marR="6239" marT="6239" marB="0" anchor="ctr"/>
                </a:tc>
                <a:tc>
                  <a:txBody>
                    <a:bodyPr/>
                    <a:lstStyle/>
                    <a:p>
                      <a:pPr algn="ctr" fontAlgn="ct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 </a:t>
                      </a:r>
                      <a:r>
                        <a:rPr lang="en-US" altLang="zh-CN" sz="700" b="0" i="0" u="none" strike="noStrike" dirty="0">
                          <a:solidFill>
                            <a:srgbClr val="000000"/>
                          </a:solidFill>
                          <a:effectLst/>
                          <a:latin typeface="Arial" panose="020B0604020202020204" pitchFamily="34" charset="0"/>
                          <a:ea typeface="+mn-ea"/>
                          <a:sym typeface="Wingdings" panose="05000000000000000000" pitchFamily="2" charset="2"/>
                        </a:rPr>
                        <a:t>(7.2.1</a:t>
                      </a:r>
                      <a:r>
                        <a:rPr lang="en-US" altLang="zh-CN" sz="700" b="0" i="0" u="none" strike="noStrike" baseline="0" dirty="0">
                          <a:solidFill>
                            <a:srgbClr val="000000"/>
                          </a:solidFill>
                          <a:effectLst/>
                          <a:latin typeface="Arial" panose="020B0604020202020204" pitchFamily="34" charset="0"/>
                          <a:ea typeface="+mn-ea"/>
                          <a:sym typeface="Wingdings" panose="05000000000000000000" pitchFamily="2" charset="2"/>
                        </a:rPr>
                        <a:t> a few</a:t>
                      </a:r>
                      <a:r>
                        <a:rPr lang="en-US" altLang="zh-CN" sz="7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endParaRPr lang="zh-CN" altLang="en-US" dirty="0"/>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tc vMerge="1">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3"/>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S2-2102434</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MBS Join and Session Establishment Procedure</a:t>
                      </a:r>
                    </a:p>
                  </a:txBody>
                  <a:tcPr marL="6239" marR="6239" marT="6239" marB="0" anchor="ctr"/>
                </a:tc>
                <a:tc>
                  <a:txBody>
                    <a:bodyPr/>
                    <a:lstStyle/>
                    <a:p>
                      <a:pPr marL="0" algn="ctr" defTabSz="914400" rtl="0" eaLnBrk="1" fontAlgn="ctr" latinLnBrk="0" hangingPunct="1"/>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Tencent</a:t>
                      </a:r>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239" marR="6239" marT="6239" marB="0" anchor="ctr"/>
                </a:tc>
                <a:tc>
                  <a:txBody>
                    <a:bodyPr/>
                    <a:lstStyle/>
                    <a:p>
                      <a:pPr algn="ctr" fontAlgn="ct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endParaRPr lang="zh-CN" altLang="en-US" dirty="0"/>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tc vMerge="1">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4"/>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S2-2102438</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Multicast session join procedure</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CATT</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sz="900" dirty="0"/>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900" dirty="0"/>
                    </a:p>
                  </a:txBody>
                  <a:tcPr marL="4403" marR="4403" marT="4403" marB="0" anchor="ctr"/>
                </a:tc>
                <a:tc>
                  <a:txBody>
                    <a:bodyPr/>
                    <a:lstStyle/>
                    <a:p>
                      <a:pPr algn="ct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5"/>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S2-2102675</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[7.2.1]-UE requested session join</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vivo</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sz="900" dirty="0"/>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6"/>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S2-2102797</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Modification to MBS session join procedure</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ZTE</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7"/>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S2-2102941</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Shared delivery establishment and support of subsequent </a:t>
                      </a:r>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signalling</a:t>
                      </a:r>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 from MB-SMF</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Nokia</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7.2.1.x/y/z: should consider</a:t>
                      </a:r>
                      <a:r>
                        <a:rPr lang="en-US" altLang="zh-CN" sz="800" b="0" i="0" u="none" strike="noStrike" kern="1200" baseline="0" dirty="0">
                          <a:solidFill>
                            <a:srgbClr val="000000"/>
                          </a:solidFill>
                          <a:effectLst/>
                          <a:latin typeface="Arial" panose="020B0604020202020204" pitchFamily="34" charset="0"/>
                          <a:ea typeface="+mn-ea"/>
                          <a:cs typeface="+mn-cs"/>
                        </a:rPr>
                        <a:t> together with related docs.</a:t>
                      </a: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8"/>
                  </a:ext>
                </a:extLst>
              </a:tr>
            </a:tbl>
          </a:graphicData>
        </a:graphic>
      </p:graphicFrame>
      <p:graphicFrame>
        <p:nvGraphicFramePr>
          <p:cNvPr id="10" name="内容占位符 4">
            <a:extLst>
              <a:ext uri="{FF2B5EF4-FFF2-40B4-BE49-F238E27FC236}">
                <a16:creationId xmlns:a16="http://schemas.microsoft.com/office/drawing/2014/main" id="{68FFF204-D8BC-44ED-8164-112B435D344F}"/>
              </a:ext>
            </a:extLst>
          </p:cNvPr>
          <p:cNvGraphicFramePr>
            <a:graphicFrameLocks/>
          </p:cNvGraphicFramePr>
          <p:nvPr/>
        </p:nvGraphicFramePr>
        <p:xfrm>
          <a:off x="746760" y="3769633"/>
          <a:ext cx="10153650" cy="1744294"/>
        </p:xfrm>
        <a:graphic>
          <a:graphicData uri="http://schemas.openxmlformats.org/drawingml/2006/table">
            <a:tbl>
              <a:tblPr>
                <a:tableStyleId>{5940675A-B579-460E-94D1-54222C63F5DA}</a:tableStyleId>
              </a:tblPr>
              <a:tblGrid>
                <a:gridCol w="975742">
                  <a:extLst>
                    <a:ext uri="{9D8B030D-6E8A-4147-A177-3AD203B41FA5}">
                      <a16:colId xmlns:a16="http://schemas.microsoft.com/office/drawing/2014/main" val="20000"/>
                    </a:ext>
                  </a:extLst>
                </a:gridCol>
                <a:gridCol w="2843784">
                  <a:extLst>
                    <a:ext uri="{9D8B030D-6E8A-4147-A177-3AD203B41FA5}">
                      <a16:colId xmlns:a16="http://schemas.microsoft.com/office/drawing/2014/main" val="20001"/>
                    </a:ext>
                  </a:extLst>
                </a:gridCol>
                <a:gridCol w="600071">
                  <a:extLst>
                    <a:ext uri="{9D8B030D-6E8A-4147-A177-3AD203B41FA5}">
                      <a16:colId xmlns:a16="http://schemas.microsoft.com/office/drawing/2014/main" val="20002"/>
                    </a:ext>
                  </a:extLst>
                </a:gridCol>
                <a:gridCol w="438150">
                  <a:extLst>
                    <a:ext uri="{9D8B030D-6E8A-4147-A177-3AD203B41FA5}">
                      <a16:colId xmlns:a16="http://schemas.microsoft.com/office/drawing/2014/main" val="20003"/>
                    </a:ext>
                  </a:extLst>
                </a:gridCol>
                <a:gridCol w="400050">
                  <a:extLst>
                    <a:ext uri="{9D8B030D-6E8A-4147-A177-3AD203B41FA5}">
                      <a16:colId xmlns:a16="http://schemas.microsoft.com/office/drawing/2014/main" val="20004"/>
                    </a:ext>
                  </a:extLst>
                </a:gridCol>
                <a:gridCol w="400050">
                  <a:extLst>
                    <a:ext uri="{9D8B030D-6E8A-4147-A177-3AD203B41FA5}">
                      <a16:colId xmlns:a16="http://schemas.microsoft.com/office/drawing/2014/main" val="20005"/>
                    </a:ext>
                  </a:extLst>
                </a:gridCol>
                <a:gridCol w="419100">
                  <a:extLst>
                    <a:ext uri="{9D8B030D-6E8A-4147-A177-3AD203B41FA5}">
                      <a16:colId xmlns:a16="http://schemas.microsoft.com/office/drawing/2014/main" val="20006"/>
                    </a:ext>
                  </a:extLst>
                </a:gridCol>
                <a:gridCol w="342900">
                  <a:extLst>
                    <a:ext uri="{9D8B030D-6E8A-4147-A177-3AD203B41FA5}">
                      <a16:colId xmlns:a16="http://schemas.microsoft.com/office/drawing/2014/main" val="20007"/>
                    </a:ext>
                  </a:extLst>
                </a:gridCol>
                <a:gridCol w="2276476">
                  <a:extLst>
                    <a:ext uri="{9D8B030D-6E8A-4147-A177-3AD203B41FA5}">
                      <a16:colId xmlns:a16="http://schemas.microsoft.com/office/drawing/2014/main" val="20008"/>
                    </a:ext>
                  </a:extLst>
                </a:gridCol>
                <a:gridCol w="1457327">
                  <a:extLst>
                    <a:ext uri="{9D8B030D-6E8A-4147-A177-3AD203B41FA5}">
                      <a16:colId xmlns:a16="http://schemas.microsoft.com/office/drawing/2014/main" val="20009"/>
                    </a:ext>
                  </a:extLst>
                </a:gridCol>
              </a:tblGrid>
              <a:tr h="185350">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chemeClr val="bg1">
                        <a:lumMod val="85000"/>
                      </a:schemeClr>
                    </a:solidFill>
                  </a:tcPr>
                </a:tc>
                <a:tc gridSpan="5">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chemeClr val="bg1">
                        <a:lumMod val="85000"/>
                      </a:schemeClr>
                    </a:solidFill>
                  </a:tcPr>
                </a:tc>
                <a:extLst>
                  <a:ext uri="{0D108BD9-81ED-4DB2-BD59-A6C34878D82A}">
                    <a16:rowId xmlns:a16="http://schemas.microsoft.com/office/drawing/2014/main" val="10000"/>
                  </a:ext>
                </a:extLst>
              </a:tr>
              <a:tr h="185350">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chemeClr val="bg1">
                        <a:lumMod val="50000"/>
                      </a:schemeClr>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algn="ctr" fontAlgn="ctr"/>
                      <a:r>
                        <a:rPr lang="en-US" altLang="zh-CN" sz="800" u="none" strike="noStrike" dirty="0">
                          <a:effectLst/>
                        </a:rPr>
                        <a:t>7.2.3.1</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lang="en-US" altLang="zh-CN" sz="800" u="none" strike="noStrike" dirty="0">
                          <a:effectLst/>
                        </a:rPr>
                        <a:t>7.2.3.2</a:t>
                      </a:r>
                      <a:endParaRPr lang="en-US" altLang="zh-CN" sz="8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dirty="0">
                          <a:effectLst/>
                        </a:rPr>
                        <a:t>7.2.3.3</a:t>
                      </a:r>
                      <a:endParaRPr lang="en-US" altLang="zh-CN" sz="8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r>
                        <a:rPr lang="en-US" altLang="zh-CN" sz="800" u="none" strike="noStrike" dirty="0">
                          <a:effectLst/>
                        </a:rPr>
                        <a:t>7.2.3.4</a:t>
                      </a:r>
                      <a:endParaRPr lang="en-US" altLang="zh-CN" sz="8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r>
                        <a:rPr lang="en-US" altLang="zh-CN" sz="800" b="0" i="0" u="none" strike="noStrike" dirty="0">
                          <a:solidFill>
                            <a:srgbClr val="000000"/>
                          </a:solidFill>
                          <a:effectLst/>
                          <a:latin typeface="Arial" panose="020B0604020202020204" pitchFamily="34" charset="0"/>
                          <a:ea typeface="+mn-ea"/>
                        </a:rPr>
                        <a:t>4.2.</a:t>
                      </a:r>
                      <a:r>
                        <a:rPr lang="en-US" altLang="zh-CN" sz="800" b="1" i="0" u="none" strike="noStrike" dirty="0">
                          <a:solidFill>
                            <a:srgbClr val="C00000"/>
                          </a:solidFill>
                          <a:effectLst/>
                          <a:latin typeface="Arial" panose="020B0604020202020204" pitchFamily="34" charset="0"/>
                          <a:ea typeface="+mn-ea"/>
                        </a:rPr>
                        <a:t>x</a:t>
                      </a: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18535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S2-2102290</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Signaling efficiency for Shared Delivery and others</a:t>
                      </a:r>
                    </a:p>
                  </a:txBody>
                  <a:tcPr marL="6239" marR="6239" marT="6239" marB="0" anchor="ctr"/>
                </a:tc>
                <a:tc>
                  <a:txBody>
                    <a:bodyPr/>
                    <a:lstStyle/>
                    <a:p>
                      <a:pPr marL="0" algn="ctr" defTabSz="914400" rtl="0" eaLnBrk="1" fontAlgn="ctr" latinLnBrk="0" hangingPunct="1"/>
                      <a:r>
                        <a:rPr lang="en-US" sz="800" b="0" i="0" u="none" strike="noStrike" kern="1200">
                          <a:solidFill>
                            <a:srgbClr val="000000"/>
                          </a:solidFill>
                          <a:effectLst/>
                          <a:latin typeface="Arial" panose="020B0604020202020204" pitchFamily="34" charset="0"/>
                          <a:ea typeface="宋体" panose="02010600030101010101" pitchFamily="2" charset="-122"/>
                          <a:cs typeface="+mn-cs"/>
                        </a:rPr>
                        <a:t>Ericsson</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algn="ctr" defTabSz="914400" rtl="0" eaLnBrk="1" fontAlgn="ctr" latinLnBrk="0" hangingPunct="1"/>
                      <a:r>
                        <a:rPr lang="en-US" sz="800" b="1" i="0" u="none" strike="noStrike" kern="1200" dirty="0">
                          <a:solidFill>
                            <a:srgbClr val="000000"/>
                          </a:solidFill>
                          <a:effectLst/>
                          <a:latin typeface="Arial" panose="020B0604020202020204" pitchFamily="34" charset="0"/>
                          <a:ea typeface="宋体" panose="02010600030101010101" pitchFamily="2" charset="-122"/>
                          <a:cs typeface="+mn-cs"/>
                        </a:rPr>
                        <a:t>Discussion</a:t>
                      </a:r>
                      <a:r>
                        <a:rPr lang="en-US" sz="800" b="1" i="0" u="none" strike="noStrike" kern="1200" baseline="0" dirty="0">
                          <a:solidFill>
                            <a:srgbClr val="000000"/>
                          </a:solidFill>
                          <a:effectLst/>
                          <a:latin typeface="Arial" panose="020B0604020202020204" pitchFamily="34" charset="0"/>
                          <a:ea typeface="宋体" panose="02010600030101010101" pitchFamily="2" charset="-122"/>
                          <a:cs typeface="+mn-cs"/>
                        </a:rPr>
                        <a:t> paper, (update of the docs submitted to CC#1)</a:t>
                      </a:r>
                      <a:endParaRPr lang="en-US" sz="800" b="1"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2"/>
                  </a:ext>
                </a:extLst>
              </a:tr>
              <a:tr h="32743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S2-2102393</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Discussion on </a:t>
                      </a:r>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Signalling</a:t>
                      </a:r>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 Efficiency for MBS solutions</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Huawei</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algn="ctr" defTabSz="914400" rtl="0" eaLnBrk="1" fontAlgn="ctr" latinLnBrk="0" hangingPunct="1"/>
                      <a:r>
                        <a:rPr lang="en-US" altLang="zh-CN" sz="800" b="1" i="0" u="none" strike="noStrike" kern="1200" dirty="0">
                          <a:solidFill>
                            <a:srgbClr val="000000"/>
                          </a:solidFill>
                          <a:effectLst/>
                          <a:latin typeface="Arial" panose="020B0604020202020204" pitchFamily="34" charset="0"/>
                          <a:ea typeface="+mn-ea"/>
                          <a:cs typeface="+mn-cs"/>
                        </a:rPr>
                        <a:t>Discussion</a:t>
                      </a:r>
                      <a:r>
                        <a:rPr lang="en-US" altLang="zh-CN" sz="800" b="1" i="0" u="none" strike="noStrike" kern="1200" baseline="0" dirty="0">
                          <a:solidFill>
                            <a:srgbClr val="000000"/>
                          </a:solidFill>
                          <a:effectLst/>
                          <a:latin typeface="Arial" panose="020B0604020202020204" pitchFamily="34" charset="0"/>
                          <a:ea typeface="+mn-ea"/>
                          <a:cs typeface="+mn-cs"/>
                        </a:rPr>
                        <a:t> paper (update of the docs submitted to CC#1)</a:t>
                      </a:r>
                      <a:endParaRPr lang="en-US" altLang="zh-CN" sz="8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4"/>
                  </a:ext>
                </a:extLst>
              </a:tr>
              <a:tr h="32743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S2-2102356</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Multicast session start/stop/</a:t>
                      </a:r>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update&amp;activation</a:t>
                      </a:r>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/de-activation/modification procedures</a:t>
                      </a:r>
                    </a:p>
                  </a:txBody>
                  <a:tcPr marL="6239" marR="6239" marT="6239" marB="0" anchor="ctr"/>
                </a:tc>
                <a:tc>
                  <a:txBody>
                    <a:bodyPr/>
                    <a:lstStyle/>
                    <a:p>
                      <a:pPr marL="0" algn="ctr" defTabSz="914400" rtl="0" eaLnBrk="1" fontAlgn="ctr" latinLnBrk="0" hangingPunct="1"/>
                      <a:r>
                        <a:rPr lang="en-US" sz="800" b="0" i="0" u="none" strike="noStrike" kern="1200">
                          <a:solidFill>
                            <a:srgbClr val="000000"/>
                          </a:solidFill>
                          <a:effectLst/>
                          <a:latin typeface="Arial" panose="020B0604020202020204" pitchFamily="34" charset="0"/>
                          <a:ea typeface="宋体" panose="02010600030101010101" pitchFamily="2" charset="-122"/>
                          <a:cs typeface="+mn-cs"/>
                        </a:rPr>
                        <a:t>Samsung</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Basic procedure:</a:t>
                      </a:r>
                      <a:r>
                        <a:rPr lang="en-US" altLang="zh-CN" sz="800" b="1" i="0" u="none" strike="noStrike" baseline="0" dirty="0">
                          <a:solidFill>
                            <a:srgbClr val="000000"/>
                          </a:solidFill>
                          <a:effectLst/>
                          <a:latin typeface="Arial" panose="020B0604020202020204" pitchFamily="34" charset="0"/>
                          <a:ea typeface="+mn-ea"/>
                        </a:rPr>
                        <a:t> activation involve SMF.</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kern="1200" dirty="0">
                          <a:solidFill>
                            <a:srgbClr val="C00000"/>
                          </a:solidFill>
                          <a:effectLst/>
                          <a:latin typeface="Arial" panose="020B0604020202020204" pitchFamily="34" charset="0"/>
                          <a:ea typeface="+mn-ea"/>
                          <a:cs typeface="+mn-cs"/>
                        </a:rPr>
                        <a:t>Should be merged into one</a:t>
                      </a:r>
                    </a:p>
                  </a:txBody>
                  <a:tcPr marL="4403" marR="4403" marT="4403" marB="0" anchor="ctr"/>
                </a:tc>
                <a:extLst>
                  <a:ext uri="{0D108BD9-81ED-4DB2-BD59-A6C34878D82A}">
                    <a16:rowId xmlns:a16="http://schemas.microsoft.com/office/drawing/2014/main" val="10005"/>
                  </a:ext>
                </a:extLst>
              </a:tr>
              <a:tr h="18535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S2-2102772</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MBS Session Activation and Deactivation</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Huawei</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Basic procedure.</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6"/>
                  </a:ext>
                </a:extLst>
              </a:tr>
              <a:tr h="285141">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S2-2102942</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MBS session activation.</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Nokia</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Session activation based on option 2 of 1017: SMF</a:t>
                      </a:r>
                      <a:r>
                        <a:rPr lang="en-US" altLang="zh-CN" sz="800" b="1" i="0" u="none" strike="noStrike" baseline="0" dirty="0">
                          <a:solidFill>
                            <a:srgbClr val="000000"/>
                          </a:solidFill>
                          <a:effectLst/>
                          <a:latin typeface="Arial" panose="020B0604020202020204" pitchFamily="34" charset="0"/>
                          <a:ea typeface="+mn-ea"/>
                        </a:rPr>
                        <a:t> provides UE list to AMF</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7795255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42FB72-B90E-4B1C-9F03-7C37F070B49D}"/>
              </a:ext>
            </a:extLst>
          </p:cNvPr>
          <p:cNvSpPr>
            <a:spLocks noGrp="1"/>
          </p:cNvSpPr>
          <p:nvPr>
            <p:ph idx="1"/>
          </p:nvPr>
        </p:nvSpPr>
        <p:spPr>
          <a:xfrm>
            <a:off x="729996" y="1863932"/>
            <a:ext cx="11184467" cy="1087655"/>
          </a:xfrm>
        </p:spPr>
        <p:txBody>
          <a:bodyPr/>
          <a:lstStyle/>
          <a:p>
            <a:r>
              <a:rPr lang="en-US" b="1" dirty="0"/>
              <a:t>Shared delivery establishment</a:t>
            </a:r>
            <a:endParaRPr lang="en-US" dirty="0"/>
          </a:p>
        </p:txBody>
      </p:sp>
      <p:sp>
        <p:nvSpPr>
          <p:cNvPr id="4" name="Slide Number Placeholder 3">
            <a:extLst>
              <a:ext uri="{FF2B5EF4-FFF2-40B4-BE49-F238E27FC236}">
                <a16:creationId xmlns:a16="http://schemas.microsoft.com/office/drawing/2014/main" id="{B5EFA65B-C297-442D-9FD5-6C0A599F7B66}"/>
              </a:ext>
            </a:extLst>
          </p:cNvPr>
          <p:cNvSpPr>
            <a:spLocks noGrp="1"/>
          </p:cNvSpPr>
          <p:nvPr>
            <p:ph type="sldNum" sz="quarter" idx="12"/>
          </p:nvPr>
        </p:nvSpPr>
        <p:spPr/>
        <p:txBody>
          <a:bodyPr/>
          <a:lstStyle/>
          <a:p>
            <a:fld id="{72B41AFB-60C3-4E04-B62B-1B12B8C52FF3}" type="slidenum">
              <a:rPr lang="zh-CN" altLang="en-US" smtClean="0"/>
              <a:t>16</a:t>
            </a:fld>
            <a:endParaRPr lang="zh-CN" altLang="en-US" dirty="0"/>
          </a:p>
        </p:txBody>
      </p:sp>
      <p:sp>
        <p:nvSpPr>
          <p:cNvPr id="7" name="TextBox 6">
            <a:extLst>
              <a:ext uri="{FF2B5EF4-FFF2-40B4-BE49-F238E27FC236}">
                <a16:creationId xmlns:a16="http://schemas.microsoft.com/office/drawing/2014/main" id="{0FA45AFD-38B5-451F-9A91-2676302B333F}"/>
              </a:ext>
            </a:extLst>
          </p:cNvPr>
          <p:cNvSpPr txBox="1"/>
          <p:nvPr/>
        </p:nvSpPr>
        <p:spPr>
          <a:xfrm>
            <a:off x="558264" y="667686"/>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
        <p:nvSpPr>
          <p:cNvPr id="8" name="TextBox 7">
            <a:extLst>
              <a:ext uri="{FF2B5EF4-FFF2-40B4-BE49-F238E27FC236}">
                <a16:creationId xmlns:a16="http://schemas.microsoft.com/office/drawing/2014/main" id="{12439104-7388-4F7F-A3D5-7C808E16DBE8}"/>
              </a:ext>
            </a:extLst>
          </p:cNvPr>
          <p:cNvSpPr txBox="1"/>
          <p:nvPr/>
        </p:nvSpPr>
        <p:spPr>
          <a:xfrm>
            <a:off x="1362456" y="3080409"/>
            <a:ext cx="9262872" cy="2308324"/>
          </a:xfrm>
          <a:prstGeom prst="rect">
            <a:avLst/>
          </a:prstGeom>
          <a:noFill/>
        </p:spPr>
        <p:txBody>
          <a:bodyPr wrap="square" rtlCol="0">
            <a:spAutoFit/>
          </a:bodyPr>
          <a:lstStyle/>
          <a:p>
            <a:r>
              <a:rPr lang="en-US" sz="1800" dirty="0"/>
              <a:t>We would have expected an overall discussion on the scenarios from previous meetings, e.g. how to activate a session for joined UEs in IDLE and CONNECTED, UEs joining active and inactive in sessions.</a:t>
            </a:r>
          </a:p>
          <a:p>
            <a:endParaRPr lang="en-US" sz="1800" dirty="0"/>
          </a:p>
          <a:p>
            <a:r>
              <a:rPr lang="en-US" sz="1800" dirty="0"/>
              <a:t>The scenario picked for comparison in this part is activation of resources for a UE joining an already ongoing (i.e. active or inactive) MBS session, which is only one aspect among many to be looked at, therefore we have major concern to take this as basis for decision.</a:t>
            </a:r>
          </a:p>
          <a:p>
            <a:endParaRPr lang="en-US" sz="1800" dirty="0"/>
          </a:p>
        </p:txBody>
      </p:sp>
    </p:spTree>
    <p:extLst>
      <p:ext uri="{BB962C8B-B14F-4D97-AF65-F5344CB8AC3E}">
        <p14:creationId xmlns:p14="http://schemas.microsoft.com/office/powerpoint/2010/main" val="32541803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647700" y="1585155"/>
            <a:ext cx="8255231" cy="276999"/>
          </a:xfrm>
          <a:prstGeom prst="rect">
            <a:avLst/>
          </a:prstGeom>
        </p:spPr>
        <p:txBody>
          <a:bodyPr wrap="square">
            <a:spAutoFit/>
          </a:bodyPr>
          <a:lstStyle/>
          <a:p>
            <a:pPr>
              <a:spcAft>
                <a:spcPts val="900"/>
              </a:spcAft>
            </a:pPr>
            <a:r>
              <a:rPr lang="en-GB" sz="1200" b="1" dirty="0">
                <a:solidFill>
                  <a:srgbClr val="000000"/>
                </a:solidFill>
                <a:latin typeface="Times New Roman" panose="02020603050405020304" pitchFamily="18" charset="0"/>
                <a:ea typeface="SimSun" panose="02010600030101010101" pitchFamily="2" charset="-122"/>
              </a:rPr>
              <a:t>Option 1: Shared delivery establishment triggered by RAN</a:t>
            </a:r>
            <a:r>
              <a:rPr lang="en-GB" sz="1200" dirty="0">
                <a:solidFill>
                  <a:srgbClr val="000000"/>
                </a:solidFill>
                <a:latin typeface="Times New Roman" panose="02020603050405020304" pitchFamily="18" charset="0"/>
                <a:ea typeface="SimSun" panose="02010600030101010101" pitchFamily="2" charset="-122"/>
              </a:rPr>
              <a:t>, </a:t>
            </a:r>
            <a:r>
              <a:rPr lang="en-GB" sz="1200" b="1" dirty="0">
                <a:solidFill>
                  <a:srgbClr val="000000"/>
                </a:solidFill>
                <a:latin typeface="Times New Roman" panose="02020603050405020304" pitchFamily="18" charset="0"/>
                <a:ea typeface="SimSun" panose="02010600030101010101" pitchFamily="2" charset="-122"/>
              </a:rPr>
              <a:t>no RAN nodes and SMFs stored in MB-SMF (Huawei)</a:t>
            </a:r>
            <a:endParaRPr lang="en-US" sz="1050" dirty="0">
              <a:solidFill>
                <a:srgbClr val="000000"/>
              </a:solidFill>
              <a:effectLst/>
              <a:latin typeface="Times New Roman" panose="02020603050405020304" pitchFamily="18" charset="0"/>
              <a:ea typeface="DengXian" panose="02010600030101010101" pitchFamily="2" charset="-122"/>
            </a:endParaRPr>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a:extLst>
              <a:ext uri="{FF2B5EF4-FFF2-40B4-BE49-F238E27FC236}">
                <a16:creationId xmlns:a16="http://schemas.microsoft.com/office/drawing/2014/main" id="{4FD83436-0848-4F56-9ED6-BE6C6F123902}"/>
              </a:ext>
            </a:extLst>
          </p:cNvPr>
          <p:cNvGraphicFramePr>
            <a:graphicFrameLocks noChangeAspect="1"/>
          </p:cNvGraphicFramePr>
          <p:nvPr/>
        </p:nvGraphicFramePr>
        <p:xfrm>
          <a:off x="117090" y="2126261"/>
          <a:ext cx="6829425" cy="3543300"/>
        </p:xfrm>
        <a:graphic>
          <a:graphicData uri="http://schemas.openxmlformats.org/presentationml/2006/ole">
            <mc:AlternateContent xmlns:mc="http://schemas.openxmlformats.org/markup-compatibility/2006">
              <mc:Choice xmlns:v="urn:schemas-microsoft-com:vml" Requires="v">
                <p:oleObj spid="_x0000_s2053" name="Visio" r:id="rId3" imgW="6829253" imgH="3552689" progId="Visio.Drawing.15">
                  <p:embed/>
                </p:oleObj>
              </mc:Choice>
              <mc:Fallback>
                <p:oleObj name="Visio" r:id="rId3" imgW="6829253" imgH="3552689" progId="Visio.Drawing.15">
                  <p:embed/>
                  <p:pic>
                    <p:nvPicPr>
                      <p:cNvPr id="23" name="Object 22">
                        <a:extLst>
                          <a:ext uri="{FF2B5EF4-FFF2-40B4-BE49-F238E27FC236}">
                            <a16:creationId xmlns:a16="http://schemas.microsoft.com/office/drawing/2014/main" id="{4FD83436-0848-4F56-9ED6-BE6C6F123902}"/>
                          </a:ext>
                        </a:extLst>
                      </p:cNvPr>
                      <p:cNvPicPr>
                        <a:picLocks noChangeAspect="1" noChangeArrowheads="1"/>
                      </p:cNvPicPr>
                      <p:nvPr/>
                    </p:nvPicPr>
                    <p:blipFill>
                      <a:blip r:embed="rId4"/>
                      <a:srcRect/>
                      <a:stretch>
                        <a:fillRect/>
                      </a:stretch>
                    </p:blipFill>
                    <p:spPr bwMode="auto">
                      <a:xfrm>
                        <a:off x="117090" y="2126261"/>
                        <a:ext cx="6829425" cy="3543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4">
            <a:extLst>
              <a:ext uri="{FF2B5EF4-FFF2-40B4-BE49-F238E27FC236}">
                <a16:creationId xmlns:a16="http://schemas.microsoft.com/office/drawing/2014/main" id="{374CFADA-F194-48E6-9718-603F8137909A}"/>
              </a:ext>
            </a:extLst>
          </p:cNvPr>
          <p:cNvSpPr>
            <a:spLocks noChangeArrowheads="1"/>
          </p:cNvSpPr>
          <p:nvPr/>
        </p:nvSpPr>
        <p:spPr bwMode="auto">
          <a:xfrm>
            <a:off x="5362575" y="32304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CCB85B06-5868-4DA1-9212-480E63B77985}"/>
              </a:ext>
            </a:extLst>
          </p:cNvPr>
          <p:cNvSpPr/>
          <p:nvPr/>
        </p:nvSpPr>
        <p:spPr>
          <a:xfrm>
            <a:off x="6728076" y="3226341"/>
            <a:ext cx="4516966" cy="2539157"/>
          </a:xfrm>
          <a:prstGeom prst="rect">
            <a:avLst/>
          </a:prstGeom>
        </p:spPr>
        <p:txBody>
          <a:bodyPr wrap="square">
            <a:spAutoFit/>
          </a:bodyPr>
          <a:lstStyle/>
          <a:p>
            <a:pPr>
              <a:spcAft>
                <a:spcPts val="900"/>
              </a:spcAft>
            </a:pPr>
            <a:r>
              <a:rPr lang="en-GB" sz="1600" dirty="0">
                <a:solidFill>
                  <a:srgbClr val="000000"/>
                </a:solidFill>
                <a:latin typeface="Times New Roman" panose="02020603050405020304" pitchFamily="18" charset="0"/>
                <a:ea typeface="SimSun" panose="02010600030101010101" pitchFamily="2" charset="-122"/>
              </a:rPr>
              <a:t>All subsequent signalling from MB-SAMF related to multicast session  (e.g. for activation and deactivation) would need to go via SMF, as MB-SMF is not aware of AMFs and NG-RAN nodes in multicast session.</a:t>
            </a:r>
          </a:p>
          <a:p>
            <a:pPr>
              <a:spcAft>
                <a:spcPts val="900"/>
              </a:spcAft>
            </a:pPr>
            <a:r>
              <a:rPr lang="en-GB" altLang="zh-CN" sz="1600" dirty="0">
                <a:solidFill>
                  <a:schemeClr val="accent2"/>
                </a:solidFill>
                <a:effectLst/>
                <a:latin typeface="Times New Roman" panose="02020603050405020304" pitchFamily="18" charset="0"/>
                <a:ea typeface="SimSun" panose="02010600030101010101" pitchFamily="2" charset="-122"/>
              </a:rPr>
              <a:t>Separate procedure triggered by PDU Session Modification</a:t>
            </a:r>
          </a:p>
          <a:p>
            <a:pPr>
              <a:spcAft>
                <a:spcPts val="900"/>
              </a:spcAft>
            </a:pPr>
            <a:r>
              <a:rPr lang="en-GB" altLang="zh-CN" sz="1600" dirty="0">
                <a:solidFill>
                  <a:schemeClr val="accent2"/>
                </a:solidFill>
                <a:effectLst/>
                <a:latin typeface="Times New Roman" panose="02020603050405020304" pitchFamily="18" charset="0"/>
                <a:ea typeface="SimSun" panose="02010600030101010101" pitchFamily="2" charset="-122"/>
              </a:rPr>
              <a:t>RAN or AMF split resource update procedures for share</a:t>
            </a:r>
            <a:r>
              <a:rPr lang="en-GB" altLang="zh-CN" sz="1600" dirty="0">
                <a:solidFill>
                  <a:schemeClr val="accent2"/>
                </a:solidFill>
                <a:latin typeface="Times New Roman" panose="02020603050405020304" pitchFamily="18" charset="0"/>
                <a:ea typeface="SimSun" panose="02010600030101010101" pitchFamily="2" charset="-122"/>
              </a:rPr>
              <a:t>d delivery and PDU session</a:t>
            </a:r>
            <a:r>
              <a:rPr lang="en-GB" altLang="zh-CN" sz="1600" dirty="0">
                <a:solidFill>
                  <a:schemeClr val="accent2"/>
                </a:solidFill>
                <a:effectLst/>
                <a:latin typeface="Times New Roman" panose="02020603050405020304" pitchFamily="18" charset="0"/>
                <a:ea typeface="SimSun" panose="02010600030101010101" pitchFamily="2" charset="-122"/>
              </a:rPr>
              <a:t> during </a:t>
            </a:r>
            <a:r>
              <a:rPr lang="en-GB" altLang="zh-CN" sz="1600" dirty="0" err="1">
                <a:solidFill>
                  <a:schemeClr val="accent2"/>
                </a:solidFill>
                <a:latin typeface="Times New Roman" panose="02020603050405020304" pitchFamily="18" charset="0"/>
                <a:ea typeface="SimSun" panose="02010600030101010101" pitchFamily="2" charset="-122"/>
              </a:rPr>
              <a:t>Xn</a:t>
            </a:r>
            <a:r>
              <a:rPr lang="en-GB" altLang="zh-CN" sz="1600" dirty="0">
                <a:solidFill>
                  <a:schemeClr val="accent2"/>
                </a:solidFill>
                <a:latin typeface="Times New Roman" panose="02020603050405020304" pitchFamily="18" charset="0"/>
                <a:ea typeface="SimSun" panose="02010600030101010101" pitchFamily="2" charset="-122"/>
              </a:rPr>
              <a:t>/N2 </a:t>
            </a:r>
            <a:r>
              <a:rPr lang="en-GB" altLang="zh-CN" sz="1600" dirty="0">
                <a:solidFill>
                  <a:schemeClr val="accent2"/>
                </a:solidFill>
                <a:effectLst/>
                <a:latin typeface="Times New Roman" panose="02020603050405020304" pitchFamily="18" charset="0"/>
                <a:ea typeface="SimSun" panose="02010600030101010101" pitchFamily="2" charset="-122"/>
              </a:rPr>
              <a:t>HO</a:t>
            </a:r>
            <a:endParaRPr lang="en-US" altLang="zh-CN" sz="1600" dirty="0">
              <a:solidFill>
                <a:schemeClr val="accent2"/>
              </a:solidFill>
              <a:effectLst/>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28484317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647699" y="1585155"/>
            <a:ext cx="8188729" cy="307777"/>
          </a:xfrm>
          <a:prstGeom prst="rect">
            <a:avLst/>
          </a:prstGeom>
        </p:spPr>
        <p:txBody>
          <a:bodyPr wrap="square">
            <a:spAutoFit/>
          </a:bodyPr>
          <a:lstStyle/>
          <a:p>
            <a:pPr>
              <a:spcAft>
                <a:spcPts val="900"/>
              </a:spcAft>
            </a:pPr>
            <a:r>
              <a:rPr lang="en-GB" sz="1400" b="1" dirty="0">
                <a:solidFill>
                  <a:srgbClr val="000000"/>
                </a:solidFill>
                <a:latin typeface="Times New Roman" panose="02020603050405020304" pitchFamily="18" charset="0"/>
                <a:ea typeface="SimSun" panose="02010600030101010101" pitchFamily="2" charset="-122"/>
              </a:rPr>
              <a:t>Option 2: Shared delivery establishment triggered by RAN</a:t>
            </a:r>
            <a:r>
              <a:rPr lang="en-GB" sz="1400" dirty="0">
                <a:solidFill>
                  <a:srgbClr val="000000"/>
                </a:solidFill>
                <a:latin typeface="Times New Roman" panose="02020603050405020304" pitchFamily="18" charset="0"/>
                <a:ea typeface="SimSun" panose="02010600030101010101" pitchFamily="2" charset="-122"/>
              </a:rPr>
              <a:t>, </a:t>
            </a:r>
            <a:r>
              <a:rPr lang="en-GB" sz="1400" b="1" dirty="0">
                <a:solidFill>
                  <a:srgbClr val="000000"/>
                </a:solidFill>
                <a:latin typeface="Times New Roman" panose="02020603050405020304" pitchFamily="18" charset="0"/>
                <a:ea typeface="SimSun" panose="02010600030101010101" pitchFamily="2" charset="-122"/>
              </a:rPr>
              <a:t>MB-SMF stores RAN node IDs (Nokia)</a:t>
            </a:r>
            <a:endParaRPr lang="en-US" sz="1100" dirty="0">
              <a:solidFill>
                <a:srgbClr val="000000"/>
              </a:solidFill>
              <a:effectLst/>
              <a:latin typeface="Times New Roman" panose="02020603050405020304" pitchFamily="18" charset="0"/>
              <a:ea typeface="DengXian" panose="02010600030101010101" pitchFamily="2" charset="-122"/>
            </a:endParaRPr>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a:extLst>
              <a:ext uri="{FF2B5EF4-FFF2-40B4-BE49-F238E27FC236}">
                <a16:creationId xmlns:a16="http://schemas.microsoft.com/office/drawing/2014/main" id="{4FD83436-0848-4F56-9ED6-BE6C6F123902}"/>
              </a:ext>
            </a:extLst>
          </p:cNvPr>
          <p:cNvGraphicFramePr>
            <a:graphicFrameLocks noChangeAspect="1"/>
          </p:cNvGraphicFramePr>
          <p:nvPr/>
        </p:nvGraphicFramePr>
        <p:xfrm>
          <a:off x="117090" y="2126261"/>
          <a:ext cx="6829425" cy="3543300"/>
        </p:xfrm>
        <a:graphic>
          <a:graphicData uri="http://schemas.openxmlformats.org/presentationml/2006/ole">
            <mc:AlternateContent xmlns:mc="http://schemas.openxmlformats.org/markup-compatibility/2006">
              <mc:Choice xmlns:v="urn:schemas-microsoft-com:vml" Requires="v">
                <p:oleObj spid="_x0000_s3080" name="Visio" r:id="rId3" imgW="6819773" imgH="3543198" progId="Visio.Drawing.15">
                  <p:embed/>
                </p:oleObj>
              </mc:Choice>
              <mc:Fallback>
                <p:oleObj name="Visio" r:id="rId3" imgW="6819773" imgH="3543198" progId="Visio.Drawing.15">
                  <p:embed/>
                  <p:pic>
                    <p:nvPicPr>
                      <p:cNvPr id="23" name="Object 22">
                        <a:extLst>
                          <a:ext uri="{FF2B5EF4-FFF2-40B4-BE49-F238E27FC236}">
                            <a16:creationId xmlns:a16="http://schemas.microsoft.com/office/drawing/2014/main" id="{4FD83436-0848-4F56-9ED6-BE6C6F1239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090" y="2126261"/>
                        <a:ext cx="6829425" cy="3543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4">
            <a:extLst>
              <a:ext uri="{FF2B5EF4-FFF2-40B4-BE49-F238E27FC236}">
                <a16:creationId xmlns:a16="http://schemas.microsoft.com/office/drawing/2014/main" id="{374CFADA-F194-48E6-9718-603F8137909A}"/>
              </a:ext>
            </a:extLst>
          </p:cNvPr>
          <p:cNvSpPr>
            <a:spLocks noChangeArrowheads="1"/>
          </p:cNvSpPr>
          <p:nvPr/>
        </p:nvSpPr>
        <p:spPr bwMode="auto">
          <a:xfrm>
            <a:off x="5362575" y="32304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5" name="Object 24">
            <a:extLst>
              <a:ext uri="{FF2B5EF4-FFF2-40B4-BE49-F238E27FC236}">
                <a16:creationId xmlns:a16="http://schemas.microsoft.com/office/drawing/2014/main" id="{84D190E9-164E-4942-85EA-70D2448BA716}"/>
              </a:ext>
            </a:extLst>
          </p:cNvPr>
          <p:cNvGraphicFramePr>
            <a:graphicFrameLocks noChangeAspect="1"/>
          </p:cNvGraphicFramePr>
          <p:nvPr/>
        </p:nvGraphicFramePr>
        <p:xfrm>
          <a:off x="5421715" y="2469357"/>
          <a:ext cx="6829425" cy="1400175"/>
        </p:xfrm>
        <a:graphic>
          <a:graphicData uri="http://schemas.openxmlformats.org/presentationml/2006/ole">
            <mc:AlternateContent xmlns:mc="http://schemas.openxmlformats.org/markup-compatibility/2006">
              <mc:Choice xmlns:v="urn:schemas-microsoft-com:vml" Requires="v">
                <p:oleObj spid="_x0000_s3081" name="Visio" r:id="rId5" imgW="6819773" imgH="1390582" progId="Visio.Drawing.15">
                  <p:embed/>
                </p:oleObj>
              </mc:Choice>
              <mc:Fallback>
                <p:oleObj name="Visio" r:id="rId5" imgW="6819773" imgH="1390582" progId="Visio.Drawing.15">
                  <p:embed/>
                  <p:pic>
                    <p:nvPicPr>
                      <p:cNvPr id="25" name="Object 24">
                        <a:extLst>
                          <a:ext uri="{FF2B5EF4-FFF2-40B4-BE49-F238E27FC236}">
                            <a16:creationId xmlns:a16="http://schemas.microsoft.com/office/drawing/2014/main" id="{84D190E9-164E-4942-85EA-70D2448BA71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21715" y="2469357"/>
                        <a:ext cx="6829425" cy="1400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Rectangle 25">
            <a:extLst>
              <a:ext uri="{FF2B5EF4-FFF2-40B4-BE49-F238E27FC236}">
                <a16:creationId xmlns:a16="http://schemas.microsoft.com/office/drawing/2014/main" id="{590EA3CA-D306-41C3-B896-18D599671EDE}"/>
              </a:ext>
            </a:extLst>
          </p:cNvPr>
          <p:cNvSpPr/>
          <p:nvPr/>
        </p:nvSpPr>
        <p:spPr>
          <a:xfrm>
            <a:off x="6378941" y="4224303"/>
            <a:ext cx="4516966" cy="2046714"/>
          </a:xfrm>
          <a:prstGeom prst="rect">
            <a:avLst/>
          </a:prstGeom>
        </p:spPr>
        <p:txBody>
          <a:bodyPr wrap="square">
            <a:spAutoFit/>
          </a:bodyPr>
          <a:lstStyle/>
          <a:p>
            <a:pPr>
              <a:spcAft>
                <a:spcPts val="900"/>
              </a:spcAft>
            </a:pPr>
            <a:r>
              <a:rPr lang="en-GB" sz="1600" dirty="0">
                <a:solidFill>
                  <a:srgbClr val="000000"/>
                </a:solidFill>
                <a:latin typeface="Times New Roman" panose="02020603050405020304" pitchFamily="18" charset="0"/>
                <a:ea typeface="SimSun" panose="02010600030101010101" pitchFamily="2" charset="-122"/>
              </a:rPr>
              <a:t>signalling from MB-SMF for activation via AMF to enable that radio areas for UEs are taken into consideration </a:t>
            </a:r>
          </a:p>
          <a:p>
            <a:pPr>
              <a:spcAft>
                <a:spcPts val="900"/>
              </a:spcAft>
            </a:pPr>
            <a:r>
              <a:rPr lang="en-GB" sz="1600" dirty="0">
                <a:solidFill>
                  <a:schemeClr val="accent2"/>
                </a:solidFill>
                <a:effectLst/>
                <a:latin typeface="Times New Roman" panose="02020603050405020304" pitchFamily="18" charset="0"/>
                <a:ea typeface="SimSun" panose="02010600030101010101" pitchFamily="2" charset="-122"/>
              </a:rPr>
              <a:t>Separate procedure triggered by PDU Session Modification</a:t>
            </a:r>
          </a:p>
          <a:p>
            <a:pPr>
              <a:spcAft>
                <a:spcPts val="900"/>
              </a:spcAft>
            </a:pPr>
            <a:r>
              <a:rPr lang="en-GB" altLang="zh-CN" sz="1600" dirty="0">
                <a:solidFill>
                  <a:schemeClr val="accent2"/>
                </a:solidFill>
                <a:effectLst/>
                <a:latin typeface="Times New Roman" panose="02020603050405020304" pitchFamily="18" charset="0"/>
                <a:ea typeface="SimSun" panose="02010600030101010101" pitchFamily="2" charset="-122"/>
              </a:rPr>
              <a:t>RAN or AMF split resource update procedures for share</a:t>
            </a:r>
            <a:r>
              <a:rPr lang="en-GB" altLang="zh-CN" sz="1600" dirty="0">
                <a:solidFill>
                  <a:schemeClr val="accent2"/>
                </a:solidFill>
                <a:latin typeface="Times New Roman" panose="02020603050405020304" pitchFamily="18" charset="0"/>
                <a:ea typeface="SimSun" panose="02010600030101010101" pitchFamily="2" charset="-122"/>
              </a:rPr>
              <a:t>d delivery and PDU session</a:t>
            </a:r>
            <a:r>
              <a:rPr lang="en-GB" altLang="zh-CN" sz="1600" dirty="0">
                <a:solidFill>
                  <a:schemeClr val="accent2"/>
                </a:solidFill>
                <a:effectLst/>
                <a:latin typeface="Times New Roman" panose="02020603050405020304" pitchFamily="18" charset="0"/>
                <a:ea typeface="SimSun" panose="02010600030101010101" pitchFamily="2" charset="-122"/>
              </a:rPr>
              <a:t> during </a:t>
            </a:r>
            <a:r>
              <a:rPr lang="en-GB" altLang="zh-CN" sz="1600" dirty="0" err="1">
                <a:solidFill>
                  <a:schemeClr val="accent2"/>
                </a:solidFill>
                <a:latin typeface="Times New Roman" panose="02020603050405020304" pitchFamily="18" charset="0"/>
                <a:ea typeface="SimSun" panose="02010600030101010101" pitchFamily="2" charset="-122"/>
              </a:rPr>
              <a:t>Xn</a:t>
            </a:r>
            <a:r>
              <a:rPr lang="en-GB" altLang="zh-CN" sz="1600" dirty="0">
                <a:solidFill>
                  <a:schemeClr val="accent2"/>
                </a:solidFill>
                <a:latin typeface="Times New Roman" panose="02020603050405020304" pitchFamily="18" charset="0"/>
                <a:ea typeface="SimSun" panose="02010600030101010101" pitchFamily="2" charset="-122"/>
              </a:rPr>
              <a:t>/N2 </a:t>
            </a:r>
            <a:r>
              <a:rPr lang="en-GB" altLang="zh-CN" sz="1600" dirty="0">
                <a:solidFill>
                  <a:schemeClr val="accent2"/>
                </a:solidFill>
                <a:effectLst/>
                <a:latin typeface="Times New Roman" panose="02020603050405020304" pitchFamily="18" charset="0"/>
                <a:ea typeface="SimSun" panose="02010600030101010101" pitchFamily="2" charset="-122"/>
              </a:rPr>
              <a:t>HO</a:t>
            </a:r>
            <a:endParaRPr lang="en-US" altLang="zh-CN" sz="1600" dirty="0">
              <a:solidFill>
                <a:schemeClr val="accent2"/>
              </a:solidFill>
              <a:effectLst/>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8998264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647700" y="1371600"/>
            <a:ext cx="8654242" cy="338554"/>
          </a:xfrm>
          <a:prstGeom prst="rect">
            <a:avLst/>
          </a:prstGeom>
        </p:spPr>
        <p:txBody>
          <a:bodyPr wrap="square">
            <a:spAutoFit/>
          </a:bodyPr>
          <a:lstStyle/>
          <a:p>
            <a:pPr>
              <a:spcAft>
                <a:spcPts val="900"/>
              </a:spcAft>
            </a:pPr>
            <a:r>
              <a:rPr lang="en-GB" sz="1600" b="1" dirty="0">
                <a:solidFill>
                  <a:srgbClr val="000000"/>
                </a:solidFill>
                <a:latin typeface="Times New Roman" panose="02020603050405020304" pitchFamily="18" charset="0"/>
                <a:ea typeface="SimSun" panose="02010600030101010101" pitchFamily="2" charset="-122"/>
              </a:rPr>
              <a:t>Option 3: Shared delivery establishment triggered by RAN</a:t>
            </a:r>
            <a:r>
              <a:rPr lang="en-GB" sz="1600" dirty="0">
                <a:solidFill>
                  <a:srgbClr val="000000"/>
                </a:solidFill>
                <a:latin typeface="Times New Roman" panose="02020603050405020304" pitchFamily="18" charset="0"/>
                <a:ea typeface="SimSun" panose="02010600030101010101" pitchFamily="2" charset="-122"/>
              </a:rPr>
              <a:t>, </a:t>
            </a:r>
            <a:r>
              <a:rPr lang="en-GB" sz="1600" b="1" dirty="0">
                <a:solidFill>
                  <a:srgbClr val="000000"/>
                </a:solidFill>
                <a:latin typeface="Times New Roman" panose="02020603050405020304" pitchFamily="18" charset="0"/>
                <a:ea typeface="SimSun" panose="02010600030101010101" pitchFamily="2" charset="-122"/>
              </a:rPr>
              <a:t>AMF stores RAN node IDs</a:t>
            </a:r>
            <a:endParaRPr lang="en-US" sz="1200" dirty="0">
              <a:solidFill>
                <a:srgbClr val="000000"/>
              </a:solidFill>
              <a:effectLst/>
              <a:latin typeface="Times New Roman" panose="02020603050405020304" pitchFamily="18" charset="0"/>
              <a:ea typeface="DengXian" panose="02010600030101010101" pitchFamily="2" charset="-122"/>
            </a:endParaRPr>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a:extLst>
              <a:ext uri="{FF2B5EF4-FFF2-40B4-BE49-F238E27FC236}">
                <a16:creationId xmlns:a16="http://schemas.microsoft.com/office/drawing/2014/main" id="{191100F1-F31E-4EB4-A8F0-26176F7309BC}"/>
              </a:ext>
            </a:extLst>
          </p:cNvPr>
          <p:cNvSpPr>
            <a:spLocks noChangeArrowheads="1"/>
          </p:cNvSpPr>
          <p:nvPr/>
        </p:nvSpPr>
        <p:spPr bwMode="auto">
          <a:xfrm>
            <a:off x="581891"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95586512-B85E-4AF6-A45C-370E171022A5}"/>
              </a:ext>
            </a:extLst>
          </p:cNvPr>
          <p:cNvGraphicFramePr>
            <a:graphicFrameLocks noChangeAspect="1"/>
          </p:cNvGraphicFramePr>
          <p:nvPr/>
        </p:nvGraphicFramePr>
        <p:xfrm>
          <a:off x="581891" y="2069869"/>
          <a:ext cx="6838950" cy="3552825"/>
        </p:xfrm>
        <a:graphic>
          <a:graphicData uri="http://schemas.openxmlformats.org/presentationml/2006/ole">
            <mc:AlternateContent xmlns:mc="http://schemas.openxmlformats.org/markup-compatibility/2006">
              <mc:Choice xmlns:v="urn:schemas-microsoft-com:vml" Requires="v">
                <p:oleObj spid="_x0000_s4104" name="Visio" r:id="rId3" imgW="6829253" imgH="3552689" progId="Visio.Drawing.15">
                  <p:embed/>
                </p:oleObj>
              </mc:Choice>
              <mc:Fallback>
                <p:oleObj name="Visio" r:id="rId3" imgW="6829253" imgH="3552689" progId="Visio.Drawing.15">
                  <p:embed/>
                  <p:pic>
                    <p:nvPicPr>
                      <p:cNvPr id="6" name="Object 5">
                        <a:extLst>
                          <a:ext uri="{FF2B5EF4-FFF2-40B4-BE49-F238E27FC236}">
                            <a16:creationId xmlns:a16="http://schemas.microsoft.com/office/drawing/2014/main" id="{95586512-B85E-4AF6-A45C-370E171022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891" y="2069869"/>
                        <a:ext cx="6838950" cy="3552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4">
            <a:extLst>
              <a:ext uri="{FF2B5EF4-FFF2-40B4-BE49-F238E27FC236}">
                <a16:creationId xmlns:a16="http://schemas.microsoft.com/office/drawing/2014/main" id="{F0E3AF11-EA3C-49F7-80FE-D602A3B3FBD5}"/>
              </a:ext>
            </a:extLst>
          </p:cNvPr>
          <p:cNvSpPr>
            <a:spLocks noChangeArrowheads="1"/>
          </p:cNvSpPr>
          <p:nvPr/>
        </p:nvSpPr>
        <p:spPr bwMode="auto">
          <a:xfrm>
            <a:off x="5719157" y="322926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519CE333-2735-410A-B398-969A7F3F5E45}"/>
              </a:ext>
            </a:extLst>
          </p:cNvPr>
          <p:cNvGraphicFramePr>
            <a:graphicFrameLocks noChangeAspect="1"/>
          </p:cNvGraphicFramePr>
          <p:nvPr/>
        </p:nvGraphicFramePr>
        <p:xfrm>
          <a:off x="5556731" y="2514600"/>
          <a:ext cx="6829425" cy="1400175"/>
        </p:xfrm>
        <a:graphic>
          <a:graphicData uri="http://schemas.openxmlformats.org/presentationml/2006/ole">
            <mc:AlternateContent xmlns:mc="http://schemas.openxmlformats.org/markup-compatibility/2006">
              <mc:Choice xmlns:v="urn:schemas-microsoft-com:vml" Requires="v">
                <p:oleObj spid="_x0000_s4105" name="Visio" r:id="rId5" imgW="6819773" imgH="1390582" progId="Visio.Drawing.15">
                  <p:embed/>
                </p:oleObj>
              </mc:Choice>
              <mc:Fallback>
                <p:oleObj name="Visio" r:id="rId5" imgW="6819773" imgH="1390582" progId="Visio.Drawing.15">
                  <p:embed/>
                  <p:pic>
                    <p:nvPicPr>
                      <p:cNvPr id="8" name="Object 7">
                        <a:extLst>
                          <a:ext uri="{FF2B5EF4-FFF2-40B4-BE49-F238E27FC236}">
                            <a16:creationId xmlns:a16="http://schemas.microsoft.com/office/drawing/2014/main" id="{519CE333-2735-410A-B398-969A7F3F5E4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56731" y="2514600"/>
                        <a:ext cx="6829425" cy="1400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a:extLst>
              <a:ext uri="{FF2B5EF4-FFF2-40B4-BE49-F238E27FC236}">
                <a16:creationId xmlns:a16="http://schemas.microsoft.com/office/drawing/2014/main" id="{FEA17D28-CB50-4631-9383-E092565B50CC}"/>
              </a:ext>
            </a:extLst>
          </p:cNvPr>
          <p:cNvSpPr/>
          <p:nvPr/>
        </p:nvSpPr>
        <p:spPr>
          <a:xfrm>
            <a:off x="845127" y="5888727"/>
            <a:ext cx="6096000" cy="400110"/>
          </a:xfrm>
          <a:prstGeom prst="rect">
            <a:avLst/>
          </a:prstGeom>
        </p:spPr>
        <p:txBody>
          <a:bodyPr>
            <a:spAutoFit/>
          </a:bodyPr>
          <a:lstStyle/>
          <a:p>
            <a:pPr>
              <a:spcAft>
                <a:spcPts val="900"/>
              </a:spcAft>
            </a:pPr>
            <a:r>
              <a:rPr lang="en-GB" dirty="0">
                <a:solidFill>
                  <a:srgbClr val="000000"/>
                </a:solidFill>
                <a:latin typeface="Times New Roman" panose="02020603050405020304" pitchFamily="18" charset="0"/>
                <a:ea typeface="SimSun" panose="02010600030101010101" pitchFamily="2" charset="-122"/>
              </a:rPr>
              <a:t>In a variant of Option 2, AMF also stores GTP Tunnel endpoint for multicast transport and avoids signalling to MB-SMF if multicast transport is used and additional RAN nodes request shared delivery for that multicast session.</a:t>
            </a:r>
            <a:endParaRPr lang="en-US" sz="800" dirty="0">
              <a:solidFill>
                <a:srgbClr val="000000"/>
              </a:solidFill>
              <a:effectLst/>
              <a:latin typeface="Times New Roman" panose="02020603050405020304" pitchFamily="18" charset="0"/>
              <a:ea typeface="DengXian" panose="02010600030101010101" pitchFamily="2" charset="-122"/>
            </a:endParaRPr>
          </a:p>
        </p:txBody>
      </p:sp>
      <p:sp>
        <p:nvSpPr>
          <p:cNvPr id="12" name="Rectangle 11">
            <a:extLst>
              <a:ext uri="{FF2B5EF4-FFF2-40B4-BE49-F238E27FC236}">
                <a16:creationId xmlns:a16="http://schemas.microsoft.com/office/drawing/2014/main" id="{C65437CE-477B-423E-A7EB-628DF6D29986}"/>
              </a:ext>
            </a:extLst>
          </p:cNvPr>
          <p:cNvSpPr/>
          <p:nvPr/>
        </p:nvSpPr>
        <p:spPr>
          <a:xfrm>
            <a:off x="6378941" y="3942953"/>
            <a:ext cx="4516966" cy="2046714"/>
          </a:xfrm>
          <a:prstGeom prst="rect">
            <a:avLst/>
          </a:prstGeom>
        </p:spPr>
        <p:txBody>
          <a:bodyPr wrap="square">
            <a:spAutoFit/>
          </a:bodyPr>
          <a:lstStyle/>
          <a:p>
            <a:pPr>
              <a:spcAft>
                <a:spcPts val="900"/>
              </a:spcAft>
            </a:pPr>
            <a:r>
              <a:rPr lang="en-GB" sz="1600" dirty="0">
                <a:solidFill>
                  <a:srgbClr val="000000"/>
                </a:solidFill>
                <a:latin typeface="Times New Roman" panose="02020603050405020304" pitchFamily="18" charset="0"/>
                <a:ea typeface="SimSun" panose="02010600030101010101" pitchFamily="2" charset="-122"/>
              </a:rPr>
              <a:t>signalling from MB-SMF for activation via </a:t>
            </a:r>
            <a:r>
              <a:rPr lang="en-GB" sz="1600" dirty="0">
                <a:solidFill>
                  <a:schemeClr val="accent2"/>
                </a:solidFill>
                <a:latin typeface="Times New Roman" panose="02020603050405020304" pitchFamily="18" charset="0"/>
                <a:ea typeface="SimSun" panose="02010600030101010101" pitchFamily="2" charset="-122"/>
              </a:rPr>
              <a:t>A</a:t>
            </a:r>
            <a:r>
              <a:rPr lang="en-GB" sz="1600" dirty="0">
                <a:solidFill>
                  <a:srgbClr val="000000"/>
                </a:solidFill>
                <a:latin typeface="Times New Roman" panose="02020603050405020304" pitchFamily="18" charset="0"/>
                <a:ea typeface="SimSun" panose="02010600030101010101" pitchFamily="2" charset="-122"/>
              </a:rPr>
              <a:t>MF to enable that radio areas for UEs are taken into consideration </a:t>
            </a:r>
          </a:p>
          <a:p>
            <a:pPr>
              <a:spcAft>
                <a:spcPts val="900"/>
              </a:spcAft>
            </a:pPr>
            <a:r>
              <a:rPr lang="en-GB" altLang="zh-CN" sz="1600" dirty="0">
                <a:solidFill>
                  <a:schemeClr val="accent2"/>
                </a:solidFill>
                <a:effectLst/>
                <a:latin typeface="Times New Roman" panose="02020603050405020304" pitchFamily="18" charset="0"/>
                <a:ea typeface="SimSun" panose="02010600030101010101" pitchFamily="2" charset="-122"/>
              </a:rPr>
              <a:t>Separate procedure triggered by PDU Session Modification</a:t>
            </a:r>
          </a:p>
          <a:p>
            <a:pPr>
              <a:spcAft>
                <a:spcPts val="900"/>
              </a:spcAft>
            </a:pPr>
            <a:r>
              <a:rPr lang="en-GB" altLang="zh-CN" sz="1600" dirty="0">
                <a:solidFill>
                  <a:schemeClr val="accent2"/>
                </a:solidFill>
                <a:effectLst/>
                <a:latin typeface="Times New Roman" panose="02020603050405020304" pitchFamily="18" charset="0"/>
                <a:ea typeface="SimSun" panose="02010600030101010101" pitchFamily="2" charset="-122"/>
              </a:rPr>
              <a:t>RAN or AMF split resource update procedures for share</a:t>
            </a:r>
            <a:r>
              <a:rPr lang="en-GB" altLang="zh-CN" sz="1600" dirty="0">
                <a:solidFill>
                  <a:schemeClr val="accent2"/>
                </a:solidFill>
                <a:latin typeface="Times New Roman" panose="02020603050405020304" pitchFamily="18" charset="0"/>
                <a:ea typeface="SimSun" panose="02010600030101010101" pitchFamily="2" charset="-122"/>
              </a:rPr>
              <a:t>d delivery and PDU session</a:t>
            </a:r>
            <a:r>
              <a:rPr lang="en-GB" altLang="zh-CN" sz="1600" dirty="0">
                <a:solidFill>
                  <a:schemeClr val="accent2"/>
                </a:solidFill>
                <a:effectLst/>
                <a:latin typeface="Times New Roman" panose="02020603050405020304" pitchFamily="18" charset="0"/>
                <a:ea typeface="SimSun" panose="02010600030101010101" pitchFamily="2" charset="-122"/>
              </a:rPr>
              <a:t> during </a:t>
            </a:r>
            <a:r>
              <a:rPr lang="en-GB" altLang="zh-CN" sz="1600" dirty="0" err="1">
                <a:solidFill>
                  <a:schemeClr val="accent2"/>
                </a:solidFill>
                <a:latin typeface="Times New Roman" panose="02020603050405020304" pitchFamily="18" charset="0"/>
                <a:ea typeface="SimSun" panose="02010600030101010101" pitchFamily="2" charset="-122"/>
              </a:rPr>
              <a:t>Xn</a:t>
            </a:r>
            <a:r>
              <a:rPr lang="en-GB" altLang="zh-CN" sz="1600" dirty="0">
                <a:solidFill>
                  <a:schemeClr val="accent2"/>
                </a:solidFill>
                <a:latin typeface="Times New Roman" panose="02020603050405020304" pitchFamily="18" charset="0"/>
                <a:ea typeface="SimSun" panose="02010600030101010101" pitchFamily="2" charset="-122"/>
              </a:rPr>
              <a:t>/N2 </a:t>
            </a:r>
            <a:r>
              <a:rPr lang="en-GB" altLang="zh-CN" sz="1600" dirty="0">
                <a:solidFill>
                  <a:schemeClr val="accent2"/>
                </a:solidFill>
                <a:effectLst/>
                <a:latin typeface="Times New Roman" panose="02020603050405020304" pitchFamily="18" charset="0"/>
                <a:ea typeface="SimSun" panose="02010600030101010101" pitchFamily="2" charset="-122"/>
              </a:rPr>
              <a:t>HO</a:t>
            </a:r>
            <a:endParaRPr lang="en-US" altLang="zh-CN" sz="1600" dirty="0">
              <a:solidFill>
                <a:schemeClr val="accent2"/>
              </a:solidFill>
              <a:effectLst/>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234689918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0" y="0"/>
            <a:ext cx="11184467" cy="692459"/>
          </a:xfrm>
        </p:spPr>
        <p:txBody>
          <a:bodyPr/>
          <a:lstStyle/>
          <a:p>
            <a:r>
              <a:rPr lang="en-US" b="1" dirty="0"/>
              <a:t>Discussion (1)</a:t>
            </a:r>
          </a:p>
        </p:txBody>
      </p:sp>
      <p:sp>
        <p:nvSpPr>
          <p:cNvPr id="58" name="Content Placeholder 2">
            <a:extLst>
              <a:ext uri="{FF2B5EF4-FFF2-40B4-BE49-F238E27FC236}">
                <a16:creationId xmlns:a16="http://schemas.microsoft.com/office/drawing/2014/main" id="{C377B8ED-1FE9-4D07-8387-082450DDE72C}"/>
              </a:ext>
            </a:extLst>
          </p:cNvPr>
          <p:cNvSpPr txBox="1">
            <a:spLocks/>
          </p:cNvSpPr>
          <p:nvPr/>
        </p:nvSpPr>
        <p:spPr>
          <a:xfrm>
            <a:off x="375186" y="692459"/>
            <a:ext cx="10809282" cy="5364392"/>
          </a:xfrm>
          <a:prstGeom prst="rect">
            <a:avLst/>
          </a:prstGeom>
          <a:solidFill>
            <a:schemeClr val="bg1"/>
          </a:solid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None/>
              <a:defRPr/>
            </a:pPr>
            <a:r>
              <a:rPr lang="en-GB" sz="2400" b="1" u="sng" dirty="0"/>
              <a:t>General</a:t>
            </a:r>
          </a:p>
          <a:p>
            <a:pPr>
              <a:buClr>
                <a:srgbClr val="181818"/>
              </a:buClr>
              <a:defRPr/>
            </a:pPr>
            <a:r>
              <a:rPr lang="en-GB" sz="1800" dirty="0"/>
              <a:t>MBS Session Management (i.e. for shared delivery) is currently based on per UE/PDU Session </a:t>
            </a:r>
            <a:r>
              <a:rPr lang="en-GB" sz="1800" dirty="0" err="1"/>
              <a:t>signaling</a:t>
            </a:r>
            <a:r>
              <a:rPr lang="en-GB" sz="1800" dirty="0"/>
              <a:t>,</a:t>
            </a:r>
          </a:p>
          <a:p>
            <a:pPr lvl="1">
              <a:buClr>
                <a:srgbClr val="181818"/>
              </a:buClr>
              <a:defRPr/>
            </a:pPr>
            <a:r>
              <a:rPr lang="en-GB" sz="1800" dirty="0"/>
              <a:t>Resulting in inefficient signalling handling if no improvement is made. </a:t>
            </a:r>
          </a:p>
          <a:p>
            <a:pPr>
              <a:buClr>
                <a:srgbClr val="181818"/>
              </a:buClr>
              <a:defRPr/>
            </a:pPr>
            <a:r>
              <a:rPr lang="en-GB" sz="1800" dirty="0"/>
              <a:t>Improvement were attempted during SA2#143E in </a:t>
            </a:r>
            <a:r>
              <a:rPr lang="en-GB" sz="1800" dirty="0">
                <a:hlinkClick r:id="rId2"/>
              </a:rPr>
              <a:t>S2-2101017</a:t>
            </a:r>
            <a:r>
              <a:rPr lang="en-GB" sz="1800" dirty="0"/>
              <a:t> and </a:t>
            </a:r>
            <a:r>
              <a:rPr lang="en-US" sz="1800" dirty="0">
                <a:hlinkClick r:id="rId3"/>
              </a:rPr>
              <a:t>S2-2100343r01</a:t>
            </a:r>
            <a:r>
              <a:rPr lang="en-GB" sz="1800" dirty="0"/>
              <a:t> but no agreement was reached:</a:t>
            </a:r>
          </a:p>
          <a:p>
            <a:pPr lvl="2">
              <a:buClr>
                <a:srgbClr val="181818"/>
              </a:buClr>
              <a:defRPr/>
            </a:pPr>
            <a:r>
              <a:rPr lang="en-GB" sz="1800" dirty="0">
                <a:hlinkClick r:id="rId2"/>
              </a:rPr>
              <a:t>S2-2101017</a:t>
            </a:r>
            <a:r>
              <a:rPr lang="en-GB" sz="1800" dirty="0"/>
              <a:t> intends to improve signalling efficiency for MBS Session (re-)activation by SMF sending “Active List of UEs” to AMF. For </a:t>
            </a:r>
            <a:r>
              <a:rPr lang="en-US" sz="1800" dirty="0"/>
              <a:t>MBS Session deactivation (or stop/release), MB-SMF sends requests to NG-RAN via AMF. </a:t>
            </a:r>
            <a:endParaRPr lang="en-US" sz="1800" strike="sngStrike" dirty="0"/>
          </a:p>
          <a:p>
            <a:pPr lvl="2">
              <a:buClr>
                <a:srgbClr val="181818"/>
              </a:buClr>
              <a:defRPr/>
            </a:pPr>
            <a:r>
              <a:rPr lang="en-US" sz="1800" dirty="0">
                <a:hlinkClick r:id="rId3"/>
              </a:rPr>
              <a:t>S2-2100343r01</a:t>
            </a:r>
            <a:r>
              <a:rPr lang="en-US" sz="1800" dirty="0"/>
              <a:t> attempts to involve AMF in the MBS Session handling for shared delivery, so that the MBS Session management is handled on MBS Session level.</a:t>
            </a:r>
            <a:endParaRPr lang="en-US" sz="1800" dirty="0">
              <a:highlight>
                <a:srgbClr val="00FFFF"/>
              </a:highlight>
            </a:endParaRPr>
          </a:p>
          <a:p>
            <a:pPr marL="0" indent="0">
              <a:buClr>
                <a:srgbClr val="181818"/>
              </a:buClr>
              <a:buNone/>
              <a:tabLst>
                <a:tab pos="5370513" algn="l"/>
              </a:tabLst>
              <a:defRPr/>
            </a:pPr>
            <a:endParaRPr lang="en-US" sz="1800" b="1" dirty="0"/>
          </a:p>
          <a:p>
            <a:pPr marL="0" indent="0">
              <a:buClr>
                <a:srgbClr val="181818"/>
              </a:buClr>
              <a:buNone/>
              <a:tabLst>
                <a:tab pos="5370513" algn="l"/>
              </a:tabLst>
              <a:defRPr/>
            </a:pPr>
            <a:r>
              <a:rPr lang="en-US" sz="1800" b="1" dirty="0"/>
              <a:t>[Proposal-0] </a:t>
            </a:r>
            <a:r>
              <a:rPr lang="en-US" sz="1800" dirty="0"/>
              <a:t>For shared delivery, continue to work on i</a:t>
            </a:r>
            <a:r>
              <a:rPr lang="en-US" altLang="zh-CN" sz="1800" dirty="0"/>
              <a:t>mproving signaling efficiency.</a:t>
            </a:r>
            <a:endParaRPr lang="en-US" sz="1800" dirty="0"/>
          </a:p>
          <a:p>
            <a:pPr marL="0" indent="0">
              <a:buClr>
                <a:srgbClr val="181818"/>
              </a:buClr>
              <a:buNone/>
              <a:tabLst>
                <a:tab pos="5370513" algn="l"/>
              </a:tabLst>
              <a:defRPr/>
            </a:pPr>
            <a:endParaRPr lang="en-US" sz="1800" dirty="0"/>
          </a:p>
          <a:p>
            <a:pPr marL="0" indent="0">
              <a:buNone/>
            </a:pPr>
            <a:endParaRPr lang="en-US" sz="2400" dirty="0"/>
          </a:p>
          <a:p>
            <a:endParaRPr lang="en-US" sz="2400" dirty="0"/>
          </a:p>
        </p:txBody>
      </p:sp>
    </p:spTree>
    <p:extLst>
      <p:ext uri="{BB962C8B-B14F-4D97-AF65-F5344CB8AC3E}">
        <p14:creationId xmlns:p14="http://schemas.microsoft.com/office/powerpoint/2010/main" val="2172596420"/>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647700" y="1371600"/>
            <a:ext cx="11447318" cy="523220"/>
          </a:xfrm>
          <a:prstGeom prst="rect">
            <a:avLst/>
          </a:prstGeom>
        </p:spPr>
        <p:txBody>
          <a:bodyPr wrap="square">
            <a:spAutoFit/>
          </a:bodyPr>
          <a:lstStyle/>
          <a:p>
            <a:r>
              <a:rPr lang="en-GB" sz="1400" b="1" dirty="0"/>
              <a:t>Option 4: AMF centric approach: AMF triggers establishment of shared delivery and stores UEs and RAN nodes in multicast session</a:t>
            </a:r>
          </a:p>
          <a:p>
            <a:r>
              <a:rPr lang="en-GB" sz="1400" b="1" dirty="0"/>
              <a:t>(Ericsson)</a:t>
            </a:r>
            <a:endParaRPr lang="en-US" sz="1400" dirty="0"/>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a:extLst>
              <a:ext uri="{FF2B5EF4-FFF2-40B4-BE49-F238E27FC236}">
                <a16:creationId xmlns:a16="http://schemas.microsoft.com/office/drawing/2014/main" id="{191100F1-F31E-4EB4-A8F0-26176F7309BC}"/>
              </a:ext>
            </a:extLst>
          </p:cNvPr>
          <p:cNvSpPr>
            <a:spLocks noChangeArrowheads="1"/>
          </p:cNvSpPr>
          <p:nvPr/>
        </p:nvSpPr>
        <p:spPr bwMode="auto">
          <a:xfrm>
            <a:off x="581891"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C38567FB-7B54-4CCB-BC56-76EA01007BF4}"/>
              </a:ext>
            </a:extLst>
          </p:cNvPr>
          <p:cNvGraphicFramePr>
            <a:graphicFrameLocks noChangeAspect="1"/>
          </p:cNvGraphicFramePr>
          <p:nvPr/>
        </p:nvGraphicFramePr>
        <p:xfrm>
          <a:off x="947651" y="1761928"/>
          <a:ext cx="6819900" cy="4124325"/>
        </p:xfrm>
        <a:graphic>
          <a:graphicData uri="http://schemas.openxmlformats.org/presentationml/2006/ole">
            <mc:AlternateContent xmlns:mc="http://schemas.openxmlformats.org/markup-compatibility/2006">
              <mc:Choice xmlns:v="urn:schemas-microsoft-com:vml" Requires="v">
                <p:oleObj spid="_x0000_s5128" name="Visio" r:id="rId3" imgW="6819773" imgH="4124291" progId="Visio.Drawing.15">
                  <p:embed/>
                </p:oleObj>
              </mc:Choice>
              <mc:Fallback>
                <p:oleObj name="Visio" r:id="rId3" imgW="6819773" imgH="4124291" progId="Visio.Drawing.15">
                  <p:embed/>
                  <p:pic>
                    <p:nvPicPr>
                      <p:cNvPr id="8" name="Object 7">
                        <a:extLst>
                          <a:ext uri="{FF2B5EF4-FFF2-40B4-BE49-F238E27FC236}">
                            <a16:creationId xmlns:a16="http://schemas.microsoft.com/office/drawing/2014/main" id="{C38567FB-7B54-4CCB-BC56-76EA01007B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7651" y="1761928"/>
                        <a:ext cx="6819900" cy="4124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5">
            <a:extLst>
              <a:ext uri="{FF2B5EF4-FFF2-40B4-BE49-F238E27FC236}">
                <a16:creationId xmlns:a16="http://schemas.microsoft.com/office/drawing/2014/main" id="{AA1C85AB-3561-45FD-9244-9BCF50DF143B}"/>
              </a:ext>
            </a:extLst>
          </p:cNvPr>
          <p:cNvSpPr>
            <a:spLocks noChangeArrowheads="1"/>
          </p:cNvSpPr>
          <p:nvPr/>
        </p:nvSpPr>
        <p:spPr bwMode="auto">
          <a:xfrm>
            <a:off x="6385147" y="291957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7A2295D5-04F5-465E-85CA-7D6EF3CDBFAE}"/>
              </a:ext>
            </a:extLst>
          </p:cNvPr>
          <p:cNvGraphicFramePr>
            <a:graphicFrameLocks noChangeAspect="1"/>
          </p:cNvGraphicFramePr>
          <p:nvPr/>
        </p:nvGraphicFramePr>
        <p:xfrm>
          <a:off x="6498455" y="1905137"/>
          <a:ext cx="6829425" cy="2133600"/>
        </p:xfrm>
        <a:graphic>
          <a:graphicData uri="http://schemas.openxmlformats.org/presentationml/2006/ole">
            <mc:AlternateContent xmlns:mc="http://schemas.openxmlformats.org/markup-compatibility/2006">
              <mc:Choice xmlns:v="urn:schemas-microsoft-com:vml" Requires="v">
                <p:oleObj spid="_x0000_s5129" name="Visio" r:id="rId5" imgW="6819773" imgH="2133634" progId="Visio.Drawing.15">
                  <p:embed/>
                </p:oleObj>
              </mc:Choice>
              <mc:Fallback>
                <p:oleObj name="Visio" r:id="rId5" imgW="6819773" imgH="2133634" progId="Visio.Drawing.15">
                  <p:embed/>
                  <p:pic>
                    <p:nvPicPr>
                      <p:cNvPr id="10" name="Object 9">
                        <a:extLst>
                          <a:ext uri="{FF2B5EF4-FFF2-40B4-BE49-F238E27FC236}">
                            <a16:creationId xmlns:a16="http://schemas.microsoft.com/office/drawing/2014/main" id="{7A2295D5-04F5-465E-85CA-7D6EF3CDBFA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98455" y="1905137"/>
                        <a:ext cx="6829425" cy="2133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1">
            <a:extLst>
              <a:ext uri="{FF2B5EF4-FFF2-40B4-BE49-F238E27FC236}">
                <a16:creationId xmlns:a16="http://schemas.microsoft.com/office/drawing/2014/main" id="{F45B5422-B9C8-4CBB-A4A4-696075129FF6}"/>
              </a:ext>
            </a:extLst>
          </p:cNvPr>
          <p:cNvSpPr/>
          <p:nvPr/>
        </p:nvSpPr>
        <p:spPr>
          <a:xfrm>
            <a:off x="6677891" y="4321507"/>
            <a:ext cx="5154276" cy="1554272"/>
          </a:xfrm>
          <a:prstGeom prst="rect">
            <a:avLst/>
          </a:prstGeom>
        </p:spPr>
        <p:txBody>
          <a:bodyPr wrap="square">
            <a:spAutoFit/>
          </a:bodyPr>
          <a:lstStyle/>
          <a:p>
            <a:pPr>
              <a:spcAft>
                <a:spcPts val="900"/>
              </a:spcAft>
            </a:pPr>
            <a:r>
              <a:rPr lang="en-GB" sz="1600" dirty="0">
                <a:solidFill>
                  <a:srgbClr val="000000"/>
                </a:solidFill>
                <a:latin typeface="Times New Roman" panose="02020603050405020304" pitchFamily="18" charset="0"/>
                <a:ea typeface="SimSun" panose="02010600030101010101" pitchFamily="2" charset="-122"/>
              </a:rPr>
              <a:t>signalling from MB-SMF for activation also via AMF</a:t>
            </a:r>
          </a:p>
          <a:p>
            <a:pPr>
              <a:spcAft>
                <a:spcPts val="900"/>
              </a:spcAft>
            </a:pPr>
            <a:r>
              <a:rPr lang="en-GB" altLang="zh-CN" sz="1600" dirty="0">
                <a:solidFill>
                  <a:schemeClr val="accent2"/>
                </a:solidFill>
                <a:effectLst/>
                <a:latin typeface="Times New Roman" panose="02020603050405020304" pitchFamily="18" charset="0"/>
                <a:ea typeface="SimSun" panose="02010600030101010101" pitchFamily="2" charset="-122"/>
              </a:rPr>
              <a:t>Insert </a:t>
            </a:r>
            <a:r>
              <a:rPr lang="en-GB" altLang="zh-CN" sz="1600" dirty="0">
                <a:solidFill>
                  <a:schemeClr val="accent2"/>
                </a:solidFill>
                <a:latin typeface="Times New Roman" panose="02020603050405020304" pitchFamily="18" charset="0"/>
                <a:ea typeface="SimSun" panose="02010600030101010101" pitchFamily="2" charset="-122"/>
              </a:rPr>
              <a:t>SMF, AMF, MB-SMF interaction during PDU Session Modification, and use s</a:t>
            </a:r>
            <a:r>
              <a:rPr lang="en-GB" altLang="zh-CN" sz="1600" dirty="0">
                <a:solidFill>
                  <a:schemeClr val="accent2"/>
                </a:solidFill>
                <a:effectLst/>
                <a:latin typeface="Times New Roman" panose="02020603050405020304" pitchFamily="18" charset="0"/>
                <a:ea typeface="SimSun" panose="02010600030101010101" pitchFamily="2" charset="-122"/>
              </a:rPr>
              <a:t>eparate procedure for </a:t>
            </a:r>
            <a:r>
              <a:rPr lang="en-GB" altLang="zh-CN" sz="1600" dirty="0">
                <a:solidFill>
                  <a:schemeClr val="accent2"/>
                </a:solidFill>
                <a:latin typeface="Times New Roman" panose="02020603050405020304" pitchFamily="18" charset="0"/>
                <a:ea typeface="SimSun" panose="02010600030101010101" pitchFamily="2" charset="-122"/>
              </a:rPr>
              <a:t>handling RAN response.</a:t>
            </a:r>
          </a:p>
          <a:p>
            <a:pPr>
              <a:spcAft>
                <a:spcPts val="900"/>
              </a:spcAft>
            </a:pPr>
            <a:r>
              <a:rPr lang="en-GB" altLang="zh-CN" sz="1600" dirty="0">
                <a:solidFill>
                  <a:schemeClr val="accent2"/>
                </a:solidFill>
                <a:effectLst/>
                <a:latin typeface="Times New Roman" panose="02020603050405020304" pitchFamily="18" charset="0"/>
                <a:ea typeface="SimSun" panose="02010600030101010101" pitchFamily="2" charset="-122"/>
              </a:rPr>
              <a:t>AMF centric for </a:t>
            </a:r>
            <a:r>
              <a:rPr lang="en-GB" altLang="zh-CN" sz="1600" dirty="0" err="1">
                <a:solidFill>
                  <a:schemeClr val="accent2"/>
                </a:solidFill>
                <a:latin typeface="Times New Roman" panose="02020603050405020304" pitchFamily="18" charset="0"/>
                <a:ea typeface="SimSun" panose="02010600030101010101" pitchFamily="2" charset="-122"/>
              </a:rPr>
              <a:t>Xn</a:t>
            </a:r>
            <a:r>
              <a:rPr lang="en-GB" altLang="zh-CN" sz="1600" dirty="0">
                <a:solidFill>
                  <a:schemeClr val="accent2"/>
                </a:solidFill>
                <a:latin typeface="Times New Roman" panose="02020603050405020304" pitchFamily="18" charset="0"/>
                <a:ea typeface="SimSun" panose="02010600030101010101" pitchFamily="2" charset="-122"/>
              </a:rPr>
              <a:t>/N2 </a:t>
            </a:r>
            <a:r>
              <a:rPr lang="en-GB" altLang="zh-CN" sz="1600" dirty="0">
                <a:solidFill>
                  <a:schemeClr val="accent2"/>
                </a:solidFill>
                <a:effectLst/>
                <a:latin typeface="Times New Roman" panose="02020603050405020304" pitchFamily="18" charset="0"/>
                <a:ea typeface="SimSun" panose="02010600030101010101" pitchFamily="2" charset="-122"/>
              </a:rPr>
              <a:t>HO?</a:t>
            </a:r>
            <a:endParaRPr lang="en-US" altLang="zh-CN" sz="1600" dirty="0">
              <a:solidFill>
                <a:schemeClr val="accent2"/>
              </a:solidFill>
              <a:effectLst/>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425867879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647700" y="1371600"/>
            <a:ext cx="11447318" cy="307777"/>
          </a:xfrm>
          <a:prstGeom prst="rect">
            <a:avLst/>
          </a:prstGeom>
        </p:spPr>
        <p:txBody>
          <a:bodyPr wrap="square">
            <a:spAutoFit/>
          </a:bodyPr>
          <a:lstStyle/>
          <a:p>
            <a:r>
              <a:rPr lang="en-GB" sz="1400" b="1" dirty="0"/>
              <a:t>Option 5: Signalling Piggybacked in PDU session signalling (Vivo) </a:t>
            </a:r>
            <a:endParaRPr lang="en-US" sz="1400" dirty="0"/>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a:extLst>
              <a:ext uri="{FF2B5EF4-FFF2-40B4-BE49-F238E27FC236}">
                <a16:creationId xmlns:a16="http://schemas.microsoft.com/office/drawing/2014/main" id="{191100F1-F31E-4EB4-A8F0-26176F7309BC}"/>
              </a:ext>
            </a:extLst>
          </p:cNvPr>
          <p:cNvSpPr>
            <a:spLocks noChangeArrowheads="1"/>
          </p:cNvSpPr>
          <p:nvPr/>
        </p:nvSpPr>
        <p:spPr bwMode="auto">
          <a:xfrm>
            <a:off x="581891"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5">
            <a:extLst>
              <a:ext uri="{FF2B5EF4-FFF2-40B4-BE49-F238E27FC236}">
                <a16:creationId xmlns:a16="http://schemas.microsoft.com/office/drawing/2014/main" id="{AA1C85AB-3561-45FD-9244-9BCF50DF143B}"/>
              </a:ext>
            </a:extLst>
          </p:cNvPr>
          <p:cNvSpPr>
            <a:spLocks noChangeArrowheads="1"/>
          </p:cNvSpPr>
          <p:nvPr/>
        </p:nvSpPr>
        <p:spPr bwMode="auto">
          <a:xfrm>
            <a:off x="6385147" y="291957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a:extLst>
              <a:ext uri="{FF2B5EF4-FFF2-40B4-BE49-F238E27FC236}">
                <a16:creationId xmlns:a16="http://schemas.microsoft.com/office/drawing/2014/main" id="{5456EE68-27F3-4822-A063-6B8EA417CD3E}"/>
              </a:ext>
            </a:extLst>
          </p:cNvPr>
          <p:cNvSpPr>
            <a:spLocks noChangeArrowheads="1"/>
          </p:cNvSpPr>
          <p:nvPr/>
        </p:nvSpPr>
        <p:spPr bwMode="auto">
          <a:xfrm>
            <a:off x="581891" y="18360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A3B5DC66-9305-440D-A64E-4E5B240D7368}"/>
              </a:ext>
            </a:extLst>
          </p:cNvPr>
          <p:cNvGraphicFramePr>
            <a:graphicFrameLocks noChangeAspect="1"/>
          </p:cNvGraphicFramePr>
          <p:nvPr/>
        </p:nvGraphicFramePr>
        <p:xfrm>
          <a:off x="581891" y="1836013"/>
          <a:ext cx="6115050" cy="4600575"/>
        </p:xfrm>
        <a:graphic>
          <a:graphicData uri="http://schemas.openxmlformats.org/presentationml/2006/ole">
            <mc:AlternateContent xmlns:mc="http://schemas.openxmlformats.org/markup-compatibility/2006">
              <mc:Choice xmlns:v="urn:schemas-microsoft-com:vml" Requires="v">
                <p:oleObj spid="_x0000_s6149" name="Visio" r:id="rId3" imgW="6824913" imgH="5138988" progId="Visio.Drawing.15">
                  <p:embed/>
                </p:oleObj>
              </mc:Choice>
              <mc:Fallback>
                <p:oleObj name="Visio" r:id="rId3" imgW="6824913" imgH="5138988" progId="Visio.Drawing.15">
                  <p:embed/>
                  <p:pic>
                    <p:nvPicPr>
                      <p:cNvPr id="11" name="Object 10">
                        <a:extLst>
                          <a:ext uri="{FF2B5EF4-FFF2-40B4-BE49-F238E27FC236}">
                            <a16:creationId xmlns:a16="http://schemas.microsoft.com/office/drawing/2014/main" id="{A3B5DC66-9305-440D-A64E-4E5B240D73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891" y="1836013"/>
                        <a:ext cx="6115050" cy="4600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2">
            <a:extLst>
              <a:ext uri="{FF2B5EF4-FFF2-40B4-BE49-F238E27FC236}">
                <a16:creationId xmlns:a16="http://schemas.microsoft.com/office/drawing/2014/main" id="{961D4470-564E-41A3-8CC8-90D31780E8FE}"/>
              </a:ext>
            </a:extLst>
          </p:cNvPr>
          <p:cNvSpPr/>
          <p:nvPr/>
        </p:nvSpPr>
        <p:spPr>
          <a:xfrm>
            <a:off x="7027334" y="3469341"/>
            <a:ext cx="4516966" cy="1438855"/>
          </a:xfrm>
          <a:prstGeom prst="rect">
            <a:avLst/>
          </a:prstGeom>
        </p:spPr>
        <p:txBody>
          <a:bodyPr wrap="square">
            <a:spAutoFit/>
          </a:bodyPr>
          <a:lstStyle/>
          <a:p>
            <a:pPr>
              <a:spcAft>
                <a:spcPts val="900"/>
              </a:spcAft>
            </a:pPr>
            <a:r>
              <a:rPr lang="en-GB" sz="1600" dirty="0">
                <a:solidFill>
                  <a:srgbClr val="000000"/>
                </a:solidFill>
                <a:latin typeface="Times New Roman" panose="02020603050405020304" pitchFamily="18" charset="0"/>
                <a:ea typeface="SimSun" panose="02010600030101010101" pitchFamily="2" charset="-122"/>
              </a:rPr>
              <a:t>All subsequent signalling from MB-SMF related to multicast session  (e.g. for activation, deactivation) would need to go via SMF, as MB-SMF is not aware of AMFs and NG-RAN nodes in multicast session.</a:t>
            </a:r>
          </a:p>
          <a:p>
            <a:pPr>
              <a:spcAft>
                <a:spcPts val="900"/>
              </a:spcAft>
            </a:pPr>
            <a:r>
              <a:rPr lang="en-GB" sz="1600" dirty="0">
                <a:solidFill>
                  <a:schemeClr val="accent2"/>
                </a:solidFill>
                <a:effectLst/>
                <a:latin typeface="Times New Roman" panose="02020603050405020304" pitchFamily="18" charset="0"/>
                <a:ea typeface="SimSun" panose="02010600030101010101" pitchFamily="2" charset="-122"/>
              </a:rPr>
              <a:t>Signalling piggybacked in </a:t>
            </a:r>
            <a:r>
              <a:rPr lang="en-GB" sz="1600" dirty="0" err="1">
                <a:solidFill>
                  <a:schemeClr val="accent2"/>
                </a:solidFill>
                <a:effectLst/>
                <a:latin typeface="Times New Roman" panose="02020603050405020304" pitchFamily="18" charset="0"/>
                <a:ea typeface="SimSun" panose="02010600030101010101" pitchFamily="2" charset="-122"/>
              </a:rPr>
              <a:t>Xn</a:t>
            </a:r>
            <a:r>
              <a:rPr lang="en-GB" sz="1600" dirty="0">
                <a:solidFill>
                  <a:schemeClr val="accent2"/>
                </a:solidFill>
                <a:effectLst/>
                <a:latin typeface="Times New Roman" panose="02020603050405020304" pitchFamily="18" charset="0"/>
                <a:ea typeface="SimSun" panose="02010600030101010101" pitchFamily="2" charset="-122"/>
              </a:rPr>
              <a:t>/N2 HO</a:t>
            </a:r>
            <a:endParaRPr lang="en-US" sz="1200" dirty="0">
              <a:solidFill>
                <a:schemeClr val="accent2"/>
              </a:solidFill>
              <a:effectLst/>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189012041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57CC50-4023-4325-8C8F-AF474457733C}"/>
              </a:ext>
            </a:extLst>
          </p:cNvPr>
          <p:cNvSpPr>
            <a:spLocks noGrp="1"/>
          </p:cNvSpPr>
          <p:nvPr>
            <p:ph type="title"/>
          </p:nvPr>
        </p:nvSpPr>
        <p:spPr>
          <a:xfrm>
            <a:off x="185687" y="228600"/>
            <a:ext cx="9103784" cy="413886"/>
          </a:xfrm>
        </p:spPr>
        <p:txBody>
          <a:bodyPr/>
          <a:lstStyle/>
          <a:p>
            <a:pPr algn="l"/>
            <a:r>
              <a:rPr lang="en-GB" b="1" u="sng" dirty="0"/>
              <a:t>Comparison of Options</a:t>
            </a:r>
            <a:br>
              <a:rPr lang="en-US" dirty="0"/>
            </a:br>
            <a:endParaRPr lang="en-US" dirty="0"/>
          </a:p>
        </p:txBody>
      </p:sp>
      <p:graphicFrame>
        <p:nvGraphicFramePr>
          <p:cNvPr id="4" name="Table 4">
            <a:extLst>
              <a:ext uri="{FF2B5EF4-FFF2-40B4-BE49-F238E27FC236}">
                <a16:creationId xmlns:a16="http://schemas.microsoft.com/office/drawing/2014/main" id="{9058BCE0-B780-4845-B260-787F82248822}"/>
              </a:ext>
            </a:extLst>
          </p:cNvPr>
          <p:cNvGraphicFramePr>
            <a:graphicFrameLocks noGrp="1"/>
          </p:cNvGraphicFramePr>
          <p:nvPr/>
        </p:nvGraphicFramePr>
        <p:xfrm>
          <a:off x="85559" y="435543"/>
          <a:ext cx="12041202" cy="6635817"/>
        </p:xfrm>
        <a:graphic>
          <a:graphicData uri="http://schemas.openxmlformats.org/drawingml/2006/table">
            <a:tbl>
              <a:tblPr firstRow="1" bandRow="1">
                <a:tableStyleId>{5C22544A-7EE6-4342-B048-85BDC9FD1C3A}</a:tableStyleId>
              </a:tblPr>
              <a:tblGrid>
                <a:gridCol w="4313205">
                  <a:extLst>
                    <a:ext uri="{9D8B030D-6E8A-4147-A177-3AD203B41FA5}">
                      <a16:colId xmlns:a16="http://schemas.microsoft.com/office/drawing/2014/main" val="2797733461"/>
                    </a:ext>
                  </a:extLst>
                </a:gridCol>
                <a:gridCol w="1389604">
                  <a:extLst>
                    <a:ext uri="{9D8B030D-6E8A-4147-A177-3AD203B41FA5}">
                      <a16:colId xmlns:a16="http://schemas.microsoft.com/office/drawing/2014/main" val="2038178200"/>
                    </a:ext>
                  </a:extLst>
                </a:gridCol>
                <a:gridCol w="1560119">
                  <a:extLst>
                    <a:ext uri="{9D8B030D-6E8A-4147-A177-3AD203B41FA5}">
                      <a16:colId xmlns:a16="http://schemas.microsoft.com/office/drawing/2014/main" val="3777603768"/>
                    </a:ext>
                  </a:extLst>
                </a:gridCol>
                <a:gridCol w="1436719">
                  <a:extLst>
                    <a:ext uri="{9D8B030D-6E8A-4147-A177-3AD203B41FA5}">
                      <a16:colId xmlns:a16="http://schemas.microsoft.com/office/drawing/2014/main" val="3206073140"/>
                    </a:ext>
                  </a:extLst>
                </a:gridCol>
                <a:gridCol w="1995623">
                  <a:extLst>
                    <a:ext uri="{9D8B030D-6E8A-4147-A177-3AD203B41FA5}">
                      <a16:colId xmlns:a16="http://schemas.microsoft.com/office/drawing/2014/main" val="1375030596"/>
                    </a:ext>
                  </a:extLst>
                </a:gridCol>
                <a:gridCol w="1345932">
                  <a:extLst>
                    <a:ext uri="{9D8B030D-6E8A-4147-A177-3AD203B41FA5}">
                      <a16:colId xmlns:a16="http://schemas.microsoft.com/office/drawing/2014/main" val="1863840532"/>
                    </a:ext>
                  </a:extLst>
                </a:gridCol>
              </a:tblGrid>
              <a:tr h="515720">
                <a:tc>
                  <a:txBody>
                    <a:bodyPr/>
                    <a:lstStyle/>
                    <a:p>
                      <a:endParaRPr lang="en-US" dirty="0"/>
                    </a:p>
                  </a:txBody>
                  <a:tcPr/>
                </a:tc>
                <a:tc>
                  <a:txBody>
                    <a:bodyPr/>
                    <a:lstStyle/>
                    <a:p>
                      <a:r>
                        <a:rPr lang="de-DE" dirty="0"/>
                        <a:t>Option 1</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Option 2</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Option 3</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Option 4</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Option 5</a:t>
                      </a:r>
                      <a:endParaRPr lang="en-US" dirty="0"/>
                    </a:p>
                  </a:txBody>
                  <a:tcPr/>
                </a:tc>
                <a:extLst>
                  <a:ext uri="{0D108BD9-81ED-4DB2-BD59-A6C34878D82A}">
                    <a16:rowId xmlns:a16="http://schemas.microsoft.com/office/drawing/2014/main" val="2064832471"/>
                  </a:ext>
                </a:extLst>
              </a:tr>
              <a:tr h="506567">
                <a:tc>
                  <a:txBody>
                    <a:bodyPr/>
                    <a:lstStyle/>
                    <a:p>
                      <a:r>
                        <a:rPr lang="de-DE" sz="1400" dirty="0"/>
                        <a:t>State </a:t>
                      </a:r>
                      <a:r>
                        <a:rPr lang="de-DE" sz="1400" dirty="0" err="1"/>
                        <a:t>about</a:t>
                      </a:r>
                      <a:r>
                        <a:rPr lang="de-DE" sz="1400" dirty="0"/>
                        <a:t> </a:t>
                      </a:r>
                      <a:r>
                        <a:rPr lang="de-DE" sz="1400" dirty="0" err="1"/>
                        <a:t>multicast</a:t>
                      </a:r>
                      <a:r>
                        <a:rPr lang="de-DE" sz="1400" dirty="0"/>
                        <a:t> </a:t>
                      </a:r>
                      <a:r>
                        <a:rPr lang="de-DE" sz="1400" dirty="0" err="1"/>
                        <a:t>session</a:t>
                      </a:r>
                      <a:r>
                        <a:rPr lang="de-DE" sz="1400" dirty="0"/>
                        <a:t> in AMF</a:t>
                      </a:r>
                      <a:endParaRPr lang="en-US" sz="1400" dirty="0"/>
                    </a:p>
                  </a:txBody>
                  <a:tcPr/>
                </a:tc>
                <a:tc>
                  <a:txBody>
                    <a:bodyPr/>
                    <a:lstStyle/>
                    <a:p>
                      <a:r>
                        <a:rPr lang="de-DE" sz="1400" dirty="0">
                          <a:solidFill>
                            <a:srgbClr val="62A14D"/>
                          </a:solidFill>
                        </a:rPr>
                        <a:t>Not </a:t>
                      </a:r>
                      <a:r>
                        <a:rPr lang="de-DE" sz="1400" dirty="0" err="1">
                          <a:solidFill>
                            <a:srgbClr val="62A14D"/>
                          </a:solidFill>
                        </a:rPr>
                        <a:t>required</a:t>
                      </a:r>
                      <a:endParaRPr lang="en-US" sz="14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62A14D"/>
                          </a:solidFill>
                        </a:rPr>
                        <a:t>Not </a:t>
                      </a:r>
                      <a:r>
                        <a:rPr lang="de-DE" sz="1400" dirty="0" err="1">
                          <a:solidFill>
                            <a:srgbClr val="62A14D"/>
                          </a:solidFill>
                        </a:rPr>
                        <a:t>required</a:t>
                      </a:r>
                      <a:endParaRPr lang="en-US" sz="1400" dirty="0">
                        <a:solidFill>
                          <a:srgbClr val="62A14D"/>
                        </a:solidFill>
                      </a:endParaRPr>
                    </a:p>
                  </a:txBody>
                  <a:tcPr/>
                </a:tc>
                <a:tc>
                  <a:txBody>
                    <a:bodyPr/>
                    <a:lstStyle/>
                    <a:p>
                      <a:r>
                        <a:rPr lang="de-DE" sz="1400" dirty="0"/>
                        <a:t>RAN </a:t>
                      </a:r>
                      <a:r>
                        <a:rPr lang="de-DE" sz="1400" dirty="0" err="1"/>
                        <a:t>nodes</a:t>
                      </a:r>
                      <a:endParaRPr lang="en-US" sz="1400" dirty="0"/>
                    </a:p>
                  </a:txBody>
                  <a:tcPr/>
                </a:tc>
                <a:tc>
                  <a:txBody>
                    <a:bodyPr/>
                    <a:lstStyle/>
                    <a:p>
                      <a:r>
                        <a:rPr lang="de-DE" sz="1400" dirty="0">
                          <a:solidFill>
                            <a:srgbClr val="FF0000"/>
                          </a:solidFill>
                        </a:rPr>
                        <a:t>RAN nodes, UEs, MB-SMF </a:t>
                      </a:r>
                      <a:endParaRPr lang="en-US" sz="1400"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62A14D"/>
                          </a:solidFill>
                        </a:rPr>
                        <a:t>Not </a:t>
                      </a:r>
                      <a:r>
                        <a:rPr lang="de-DE" sz="1400" dirty="0" err="1">
                          <a:solidFill>
                            <a:srgbClr val="62A14D"/>
                          </a:solidFill>
                        </a:rPr>
                        <a:t>required</a:t>
                      </a:r>
                      <a:endParaRPr lang="en-US" sz="1400" dirty="0">
                        <a:solidFill>
                          <a:srgbClr val="62A14D"/>
                        </a:solidFill>
                      </a:endParaRPr>
                    </a:p>
                  </a:txBody>
                  <a:tcPr/>
                </a:tc>
                <a:extLst>
                  <a:ext uri="{0D108BD9-81ED-4DB2-BD59-A6C34878D82A}">
                    <a16:rowId xmlns:a16="http://schemas.microsoft.com/office/drawing/2014/main" val="1823738551"/>
                  </a:ext>
                </a:extLst>
              </a:tr>
              <a:tr h="6946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State </a:t>
                      </a:r>
                      <a:r>
                        <a:rPr lang="de-DE" sz="1400" dirty="0" err="1"/>
                        <a:t>about</a:t>
                      </a:r>
                      <a:r>
                        <a:rPr lang="de-DE" sz="1400" dirty="0"/>
                        <a:t> </a:t>
                      </a:r>
                      <a:r>
                        <a:rPr lang="de-DE" sz="1400" dirty="0" err="1"/>
                        <a:t>multicast</a:t>
                      </a:r>
                      <a:r>
                        <a:rPr lang="de-DE" sz="1400" dirty="0"/>
                        <a:t> </a:t>
                      </a:r>
                      <a:r>
                        <a:rPr lang="de-DE" sz="1400" dirty="0" err="1"/>
                        <a:t>session</a:t>
                      </a:r>
                      <a:r>
                        <a:rPr lang="de-DE" sz="1400" dirty="0"/>
                        <a:t> in MB-SMF</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62A14D"/>
                          </a:solidFill>
                        </a:rPr>
                        <a:t>SMFs, </a:t>
                      </a:r>
                      <a:br>
                        <a:rPr lang="de-DE" sz="1200" dirty="0">
                          <a:solidFill>
                            <a:srgbClr val="62A14D"/>
                          </a:solidFill>
                        </a:rPr>
                      </a:br>
                      <a:r>
                        <a:rPr lang="de-DE" sz="1200" dirty="0">
                          <a:solidFill>
                            <a:srgbClr val="62A14D"/>
                          </a:solidFill>
                        </a:rPr>
                        <a:t>RAN </a:t>
                      </a:r>
                      <a:r>
                        <a:rPr lang="de-DE" sz="1200" dirty="0" err="1">
                          <a:solidFill>
                            <a:srgbClr val="62A14D"/>
                          </a:solidFill>
                        </a:rPr>
                        <a:t>node</a:t>
                      </a:r>
                      <a:r>
                        <a:rPr lang="en-US" sz="1200" dirty="0">
                          <a:solidFill>
                            <a:srgbClr val="62A14D"/>
                          </a:solidFill>
                        </a:rPr>
                        <a:t> addresses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SMFs, AMFs</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RAN nodes, RAN node adresses</a:t>
                      </a:r>
                      <a:r>
                        <a:rPr lang="de-DE" sz="1200" dirty="0">
                          <a:solidFill>
                            <a:schemeClr val="tx1"/>
                          </a:solidFill>
                        </a:rPr>
                        <a:t>, UEs</a:t>
                      </a:r>
                      <a:endParaRPr lang="en-US"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SMFs, AMFs, RAN node</a:t>
                      </a:r>
                      <a:r>
                        <a:rPr lang="en-US" sz="1200" dirty="0"/>
                        <a:t> addresses</a:t>
                      </a:r>
                      <a:r>
                        <a:rPr lang="de-DE" altLang="zh-CN" sz="1200" dirty="0">
                          <a:solidFill>
                            <a:schemeClr val="tx1"/>
                          </a:solidFill>
                        </a:rPr>
                        <a:t>, UEs</a:t>
                      </a:r>
                      <a:endParaRPr lang="en-US"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SMFs, AMFs, </a:t>
                      </a:r>
                      <a:br>
                        <a:rPr lang="de-DE" sz="1200" dirty="0"/>
                      </a:br>
                      <a:r>
                        <a:rPr lang="de-DE" sz="1200" dirty="0"/>
                        <a:t>RAN node</a:t>
                      </a:r>
                      <a:r>
                        <a:rPr lang="en-US" sz="1200" dirty="0"/>
                        <a:t> addresses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62A14D"/>
                          </a:solidFill>
                        </a:rPr>
                        <a:t>SMFs, </a:t>
                      </a:r>
                      <a:br>
                        <a:rPr lang="de-DE" sz="1200" dirty="0">
                          <a:solidFill>
                            <a:srgbClr val="62A14D"/>
                          </a:solidFill>
                        </a:rPr>
                      </a:br>
                      <a:r>
                        <a:rPr lang="de-DE" sz="1200" dirty="0">
                          <a:solidFill>
                            <a:srgbClr val="62A14D"/>
                          </a:solidFill>
                        </a:rPr>
                        <a:t>RAN </a:t>
                      </a:r>
                      <a:r>
                        <a:rPr lang="de-DE" sz="1200" dirty="0" err="1">
                          <a:solidFill>
                            <a:srgbClr val="62A14D"/>
                          </a:solidFill>
                        </a:rPr>
                        <a:t>node</a:t>
                      </a:r>
                      <a:r>
                        <a:rPr lang="en-US" sz="1200" dirty="0">
                          <a:solidFill>
                            <a:srgbClr val="62A14D"/>
                          </a:solidFill>
                        </a:rPr>
                        <a:t> addresses</a:t>
                      </a:r>
                    </a:p>
                  </a:txBody>
                  <a:tcPr/>
                </a:tc>
                <a:extLst>
                  <a:ext uri="{0D108BD9-81ED-4DB2-BD59-A6C34878D82A}">
                    <a16:rowId xmlns:a16="http://schemas.microsoft.com/office/drawing/2014/main" val="1985626471"/>
                  </a:ext>
                </a:extLst>
              </a:tr>
              <a:tr h="5065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zh-CN" sz="1400" dirty="0">
                          <a:solidFill>
                            <a:schemeClr val="accent2"/>
                          </a:solidFill>
                        </a:rPr>
                        <a:t>State about multicast session in SMF</a:t>
                      </a:r>
                      <a:endParaRPr lang="en-US" altLang="zh-CN" sz="1400" dirty="0">
                        <a:solidFill>
                          <a:schemeClr val="accent2"/>
                        </a:solidFill>
                      </a:endParaRPr>
                    </a:p>
                  </a:txBody>
                  <a:tcPr/>
                </a:tc>
                <a:tc>
                  <a:txBody>
                    <a:bodyPr/>
                    <a:lstStyle/>
                    <a:p>
                      <a:r>
                        <a:rPr lang="de-DE" sz="1400" dirty="0">
                          <a:solidFill>
                            <a:schemeClr val="tx1"/>
                          </a:solidFill>
                        </a:rPr>
                        <a:t>MB-SMF, UEs, RAN nodes</a:t>
                      </a:r>
                      <a:endParaRPr lang="en-US" sz="14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chemeClr val="tx1"/>
                          </a:solidFill>
                        </a:rPr>
                        <a:t>MB-SMF, UEs</a:t>
                      </a:r>
                      <a:endParaRPr lang="en-US" sz="14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zh-CN" sz="1400" dirty="0">
                          <a:solidFill>
                            <a:schemeClr val="tx1"/>
                          </a:solidFill>
                        </a:rPr>
                        <a:t>MB-SMF, UEs</a:t>
                      </a:r>
                      <a:endParaRPr lang="en-US" altLang="zh-CN" sz="14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zh-CN" sz="1400" kern="1200" dirty="0">
                          <a:solidFill>
                            <a:srgbClr val="62A14D"/>
                          </a:solidFill>
                          <a:latin typeface="+mn-lt"/>
                          <a:ea typeface="+mn-ea"/>
                          <a:cs typeface="+mn-cs"/>
                        </a:rPr>
                        <a:t>Not required</a:t>
                      </a:r>
                      <a:endParaRPr lang="en-US" sz="1400" kern="1200" dirty="0">
                        <a:solidFill>
                          <a:srgbClr val="62A14D"/>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chemeClr val="tx1"/>
                          </a:solidFill>
                        </a:rPr>
                        <a:t>MB-SMF, UEs, RAN nodes</a:t>
                      </a:r>
                      <a:endParaRPr lang="en-US" sz="1400" dirty="0">
                        <a:solidFill>
                          <a:schemeClr val="tx1"/>
                        </a:solidFill>
                      </a:endParaRPr>
                    </a:p>
                  </a:txBody>
                  <a:tcPr/>
                </a:tc>
                <a:extLst>
                  <a:ext uri="{0D108BD9-81ED-4DB2-BD59-A6C34878D82A}">
                    <a16:rowId xmlns:a16="http://schemas.microsoft.com/office/drawing/2014/main" val="3736822219"/>
                  </a:ext>
                </a:extLst>
              </a:tr>
              <a:tr h="506567">
                <a:tc>
                  <a:txBody>
                    <a:bodyPr/>
                    <a:lstStyle/>
                    <a:p>
                      <a:r>
                        <a:rPr lang="de-DE" sz="1400" dirty="0"/>
                        <a:t>subsequent </a:t>
                      </a:r>
                      <a:r>
                        <a:rPr lang="de-DE" sz="1400" dirty="0" err="1"/>
                        <a:t>direct</a:t>
                      </a:r>
                      <a:r>
                        <a:rPr lang="de-DE" sz="1400" dirty="0"/>
                        <a:t> </a:t>
                      </a:r>
                      <a:r>
                        <a:rPr lang="de-DE" sz="1400" dirty="0" err="1"/>
                        <a:t>signalling</a:t>
                      </a:r>
                      <a:r>
                        <a:rPr lang="de-DE" sz="1400" dirty="0"/>
                        <a:t> </a:t>
                      </a:r>
                      <a:r>
                        <a:rPr lang="de-DE" sz="1400" dirty="0" err="1"/>
                        <a:t>for</a:t>
                      </a:r>
                      <a:r>
                        <a:rPr lang="de-DE" sz="1400" dirty="0"/>
                        <a:t> </a:t>
                      </a:r>
                      <a:r>
                        <a:rPr lang="de-DE" sz="1400" dirty="0" err="1"/>
                        <a:t>multicast</a:t>
                      </a:r>
                      <a:r>
                        <a:rPr lang="de-DE" sz="1400" dirty="0"/>
                        <a:t> </a:t>
                      </a:r>
                      <a:r>
                        <a:rPr lang="de-DE" sz="1400" dirty="0" err="1"/>
                        <a:t>session</a:t>
                      </a:r>
                      <a:r>
                        <a:rPr lang="de-DE" sz="1400" dirty="0"/>
                        <a:t> (e.g. </a:t>
                      </a:r>
                      <a:r>
                        <a:rPr lang="de-DE" sz="1400" dirty="0" err="1"/>
                        <a:t>deactivation</a:t>
                      </a:r>
                      <a:r>
                        <a:rPr lang="de-DE" sz="1400" dirty="0"/>
                        <a:t>) </a:t>
                      </a:r>
                      <a:r>
                        <a:rPr lang="de-DE" sz="1400" dirty="0" err="1"/>
                        <a:t>from</a:t>
                      </a:r>
                      <a:r>
                        <a:rPr lang="de-DE" sz="1400" dirty="0"/>
                        <a:t> MB-SMF </a:t>
                      </a:r>
                      <a:r>
                        <a:rPr lang="de-DE" sz="1400" dirty="0" err="1"/>
                        <a:t>to</a:t>
                      </a:r>
                      <a:r>
                        <a:rPr lang="de-DE" sz="1400" dirty="0"/>
                        <a:t> RAN </a:t>
                      </a:r>
                      <a:r>
                        <a:rPr lang="de-DE" sz="1400" dirty="0" err="1"/>
                        <a:t>nodes</a:t>
                      </a:r>
                      <a:r>
                        <a:rPr lang="de-DE" sz="1400" dirty="0"/>
                        <a:t> </a:t>
                      </a:r>
                      <a:r>
                        <a:rPr lang="de-DE" sz="1400" dirty="0" err="1"/>
                        <a:t>possible</a:t>
                      </a:r>
                      <a:endParaRPr lang="en-US" sz="1400" dirty="0"/>
                    </a:p>
                  </a:txBody>
                  <a:tcPr/>
                </a:tc>
                <a:tc>
                  <a:txBody>
                    <a:bodyPr/>
                    <a:lstStyle/>
                    <a:p>
                      <a:r>
                        <a:rPr lang="de-DE" sz="1400" kern="1200" dirty="0">
                          <a:solidFill>
                            <a:srgbClr val="62A14D"/>
                          </a:solidFill>
                          <a:latin typeface="+mn-lt"/>
                          <a:ea typeface="+mn-ea"/>
                          <a:cs typeface="+mn-cs"/>
                        </a:rPr>
                        <a:t>yes</a:t>
                      </a:r>
                      <a:endParaRPr lang="en-US" sz="1400" kern="1200" dirty="0">
                        <a:solidFill>
                          <a:srgbClr val="62A14D"/>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62A14D"/>
                          </a:solidFill>
                        </a:rPr>
                        <a:t>Yes</a:t>
                      </a:r>
                      <a:endParaRPr lang="en-US" sz="14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62A14D"/>
                          </a:solidFill>
                        </a:rPr>
                        <a:t>Yes</a:t>
                      </a:r>
                      <a:endParaRPr lang="en-US" sz="14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62A14D"/>
                          </a:solidFill>
                        </a:rPr>
                        <a:t>Yes</a:t>
                      </a:r>
                      <a:endParaRPr lang="en-US" sz="14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rgbClr val="62A14D"/>
                          </a:solidFill>
                          <a:latin typeface="+mn-lt"/>
                          <a:ea typeface="+mn-ea"/>
                          <a:cs typeface="+mn-cs"/>
                        </a:rPr>
                        <a:t>yes</a:t>
                      </a:r>
                      <a:endParaRPr lang="en-US" sz="1400" kern="1200" dirty="0">
                        <a:solidFill>
                          <a:srgbClr val="62A14D"/>
                        </a:solidFill>
                        <a:latin typeface="+mn-lt"/>
                        <a:ea typeface="+mn-ea"/>
                        <a:cs typeface="+mn-cs"/>
                      </a:endParaRPr>
                    </a:p>
                  </a:txBody>
                  <a:tcPr/>
                </a:tc>
                <a:extLst>
                  <a:ext uri="{0D108BD9-81ED-4DB2-BD59-A6C34878D82A}">
                    <a16:rowId xmlns:a16="http://schemas.microsoft.com/office/drawing/2014/main" val="3060867979"/>
                  </a:ext>
                </a:extLst>
              </a:tr>
              <a:tr h="5065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err="1"/>
                        <a:t>activation</a:t>
                      </a:r>
                      <a:r>
                        <a:rPr lang="de-DE" sz="1400" dirty="0"/>
                        <a:t> </a:t>
                      </a:r>
                      <a:r>
                        <a:rPr lang="de-DE" sz="1400" dirty="0" err="1"/>
                        <a:t>for</a:t>
                      </a:r>
                      <a:r>
                        <a:rPr lang="de-DE" sz="1400" dirty="0"/>
                        <a:t> </a:t>
                      </a:r>
                      <a:r>
                        <a:rPr lang="de-DE" sz="1400" dirty="0" err="1"/>
                        <a:t>multicast</a:t>
                      </a:r>
                      <a:r>
                        <a:rPr lang="de-DE" sz="1400" dirty="0"/>
                        <a:t> </a:t>
                      </a:r>
                      <a:r>
                        <a:rPr lang="de-DE" sz="1400" dirty="0" err="1"/>
                        <a:t>session</a:t>
                      </a:r>
                      <a:r>
                        <a:rPr lang="de-DE" sz="1400" dirty="0"/>
                        <a:t> </a:t>
                      </a:r>
                      <a:r>
                        <a:rPr lang="de-DE" sz="1400" dirty="0" err="1"/>
                        <a:t>from</a:t>
                      </a:r>
                      <a:r>
                        <a:rPr lang="de-DE" sz="1400" dirty="0"/>
                        <a:t> MB-SMF </a:t>
                      </a:r>
                      <a:r>
                        <a:rPr lang="de-DE" sz="1400" dirty="0" err="1"/>
                        <a:t>to</a:t>
                      </a:r>
                      <a:r>
                        <a:rPr lang="de-DE" sz="1400" dirty="0"/>
                        <a:t> RAN </a:t>
                      </a:r>
                      <a:r>
                        <a:rPr lang="de-DE" sz="1400" dirty="0" err="1"/>
                        <a:t>nodes</a:t>
                      </a:r>
                      <a:r>
                        <a:rPr lang="de-DE" sz="1400" dirty="0"/>
                        <a:t> </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Via SMF </a:t>
                      </a:r>
                      <a:r>
                        <a:rPr lang="de-DE" sz="1400" dirty="0" err="1"/>
                        <a:t>and</a:t>
                      </a:r>
                      <a:r>
                        <a:rPr lang="de-DE" sz="1400" dirty="0"/>
                        <a:t> AMF</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Via SMF </a:t>
                      </a:r>
                      <a:r>
                        <a:rPr lang="de-DE" sz="1400" dirty="0" err="1"/>
                        <a:t>and</a:t>
                      </a:r>
                      <a:r>
                        <a:rPr lang="de-DE" sz="1400" dirty="0"/>
                        <a:t> AMF</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Via SMF </a:t>
                      </a:r>
                      <a:r>
                        <a:rPr lang="de-DE" sz="1400" dirty="0" err="1"/>
                        <a:t>and</a:t>
                      </a:r>
                      <a:r>
                        <a:rPr lang="de-DE" sz="1400" dirty="0"/>
                        <a:t> AMF</a:t>
                      </a:r>
                      <a:endParaRPr lang="en-US" sz="1400" dirty="0"/>
                    </a:p>
                  </a:txBody>
                  <a:tcPr/>
                </a:tc>
                <a:tc>
                  <a:txBody>
                    <a:bodyPr/>
                    <a:lstStyle/>
                    <a:p>
                      <a:r>
                        <a:rPr lang="de-DE" sz="1400" dirty="0">
                          <a:solidFill>
                            <a:srgbClr val="62A14D"/>
                          </a:solidFill>
                        </a:rPr>
                        <a:t>Via AMF</a:t>
                      </a:r>
                      <a:endParaRPr lang="en-US" sz="14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Via SMF </a:t>
                      </a:r>
                      <a:r>
                        <a:rPr lang="de-DE" sz="1400" dirty="0" err="1"/>
                        <a:t>and</a:t>
                      </a:r>
                      <a:r>
                        <a:rPr lang="de-DE" sz="1400" dirty="0"/>
                        <a:t> AMF</a:t>
                      </a:r>
                      <a:endParaRPr lang="en-US" sz="1400" dirty="0"/>
                    </a:p>
                  </a:txBody>
                  <a:tcPr/>
                </a:tc>
                <a:extLst>
                  <a:ext uri="{0D108BD9-81ED-4DB2-BD59-A6C34878D82A}">
                    <a16:rowId xmlns:a16="http://schemas.microsoft.com/office/drawing/2014/main" val="1002540985"/>
                  </a:ext>
                </a:extLst>
              </a:tr>
              <a:tr h="5065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deactivation for multicast session from MB-SMF to RAN nodes </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Via SMF </a:t>
                      </a:r>
                      <a:r>
                        <a:rPr lang="de-DE" sz="1400" dirty="0" err="1"/>
                        <a:t>and</a:t>
                      </a:r>
                      <a:r>
                        <a:rPr lang="de-DE" sz="1400" dirty="0"/>
                        <a:t> AMF</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rgbClr val="62A14D"/>
                          </a:solidFill>
                          <a:latin typeface="+mn-lt"/>
                          <a:ea typeface="+mn-ea"/>
                          <a:cs typeface="+mn-cs"/>
                        </a:rPr>
                        <a:t>Via AMF</a:t>
                      </a:r>
                      <a:endParaRPr lang="en-US" sz="1400" kern="1200" dirty="0">
                        <a:solidFill>
                          <a:srgbClr val="62A14D"/>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rgbClr val="62A14D"/>
                          </a:solidFill>
                          <a:latin typeface="+mn-lt"/>
                          <a:ea typeface="+mn-ea"/>
                          <a:cs typeface="+mn-cs"/>
                        </a:rPr>
                        <a:t>Via AMF</a:t>
                      </a:r>
                      <a:endParaRPr lang="en-US" sz="1400" kern="1200" dirty="0">
                        <a:solidFill>
                          <a:srgbClr val="62A14D"/>
                        </a:solidFill>
                        <a:latin typeface="+mn-lt"/>
                        <a:ea typeface="+mn-ea"/>
                        <a:cs typeface="+mn-cs"/>
                      </a:endParaRPr>
                    </a:p>
                  </a:txBody>
                  <a:tcPr/>
                </a:tc>
                <a:tc>
                  <a:txBody>
                    <a:bodyPr/>
                    <a:lstStyle/>
                    <a:p>
                      <a:r>
                        <a:rPr lang="de-DE" sz="1400" dirty="0">
                          <a:solidFill>
                            <a:srgbClr val="62A14D"/>
                          </a:solidFill>
                        </a:rPr>
                        <a:t>Via AMF</a:t>
                      </a:r>
                      <a:endParaRPr lang="en-US" sz="14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Via SMF </a:t>
                      </a:r>
                      <a:r>
                        <a:rPr lang="de-DE" sz="1400" dirty="0" err="1"/>
                        <a:t>and</a:t>
                      </a:r>
                      <a:r>
                        <a:rPr lang="de-DE" sz="1400" dirty="0"/>
                        <a:t> AMF</a:t>
                      </a:r>
                      <a:endParaRPr lang="en-US" sz="1400" dirty="0"/>
                    </a:p>
                  </a:txBody>
                  <a:tcPr/>
                </a:tc>
                <a:extLst>
                  <a:ext uri="{0D108BD9-81ED-4DB2-BD59-A6C34878D82A}">
                    <a16:rowId xmlns:a16="http://schemas.microsoft.com/office/drawing/2014/main" val="2363094871"/>
                  </a:ext>
                </a:extLst>
              </a:tr>
              <a:tr h="506567">
                <a:tc>
                  <a:txBody>
                    <a:bodyPr/>
                    <a:lstStyle/>
                    <a:p>
                      <a:r>
                        <a:rPr lang="de-DE" sz="1400" dirty="0" err="1"/>
                        <a:t>Possibility</a:t>
                      </a:r>
                      <a:r>
                        <a:rPr lang="de-DE" sz="1400" dirty="0"/>
                        <a:t> </a:t>
                      </a:r>
                      <a:r>
                        <a:rPr lang="de-DE" sz="1400" dirty="0" err="1"/>
                        <a:t>of</a:t>
                      </a:r>
                      <a:r>
                        <a:rPr lang="de-DE" sz="1400" dirty="0"/>
                        <a:t> </a:t>
                      </a:r>
                      <a:r>
                        <a:rPr lang="de-DE" sz="1400" dirty="0" err="1"/>
                        <a:t>dublicated</a:t>
                      </a:r>
                      <a:r>
                        <a:rPr lang="de-DE" sz="1400" dirty="0"/>
                        <a:t> </a:t>
                      </a:r>
                      <a:r>
                        <a:rPr lang="de-DE" sz="1400" dirty="0" err="1"/>
                        <a:t>signalling</a:t>
                      </a:r>
                      <a:r>
                        <a:rPr lang="de-DE" sz="1400" dirty="0"/>
                        <a:t> </a:t>
                      </a:r>
                      <a:r>
                        <a:rPr lang="de-DE" sz="1400" dirty="0" err="1"/>
                        <a:t>from</a:t>
                      </a:r>
                      <a:r>
                        <a:rPr lang="de-DE" sz="1400" dirty="0"/>
                        <a:t> different AMFs </a:t>
                      </a:r>
                      <a:r>
                        <a:rPr lang="de-DE" sz="1400" dirty="0" err="1"/>
                        <a:t>for</a:t>
                      </a:r>
                      <a:r>
                        <a:rPr lang="de-DE" sz="1400" dirty="0"/>
                        <a:t> same MBS </a:t>
                      </a:r>
                      <a:r>
                        <a:rPr lang="de-DE" sz="1400" dirty="0" err="1"/>
                        <a:t>session</a:t>
                      </a:r>
                      <a:r>
                        <a:rPr lang="de-DE" sz="1400" dirty="0"/>
                        <a:t> at RAN </a:t>
                      </a:r>
                      <a:r>
                        <a:rPr lang="de-DE" sz="1400" dirty="0" err="1"/>
                        <a:t>node</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zh-CN" sz="1400" dirty="0">
                          <a:solidFill>
                            <a:srgbClr val="62A14D"/>
                          </a:solidFill>
                        </a:rPr>
                        <a:t>Only session activation</a:t>
                      </a:r>
                      <a:endParaRPr lang="en-US" sz="1400" dirty="0">
                        <a:solidFill>
                          <a:srgbClr val="C00000"/>
                        </a:solidFill>
                      </a:endParaRPr>
                    </a:p>
                  </a:txBody>
                  <a:tcPr/>
                </a:tc>
                <a:tc>
                  <a:txBody>
                    <a:bodyPr/>
                    <a:lstStyle/>
                    <a:p>
                      <a:r>
                        <a:rPr lang="de-DE" sz="1400" dirty="0" err="1">
                          <a:solidFill>
                            <a:srgbClr val="62A14D"/>
                          </a:solidFill>
                        </a:rPr>
                        <a:t>Only</a:t>
                      </a:r>
                      <a:r>
                        <a:rPr lang="de-DE" sz="1400" dirty="0">
                          <a:solidFill>
                            <a:srgbClr val="62A14D"/>
                          </a:solidFill>
                        </a:rPr>
                        <a:t> </a:t>
                      </a:r>
                      <a:r>
                        <a:rPr lang="de-DE" sz="1400" dirty="0" err="1">
                          <a:solidFill>
                            <a:srgbClr val="62A14D"/>
                          </a:solidFill>
                        </a:rPr>
                        <a:t>session</a:t>
                      </a:r>
                      <a:r>
                        <a:rPr lang="de-DE" sz="1400" dirty="0">
                          <a:solidFill>
                            <a:srgbClr val="62A14D"/>
                          </a:solidFill>
                        </a:rPr>
                        <a:t> </a:t>
                      </a:r>
                      <a:r>
                        <a:rPr lang="de-DE" sz="1400" dirty="0" err="1">
                          <a:solidFill>
                            <a:srgbClr val="62A14D"/>
                          </a:solidFill>
                        </a:rPr>
                        <a:t>activation</a:t>
                      </a:r>
                      <a:endParaRPr lang="en-US" sz="1400" dirty="0">
                        <a:solidFill>
                          <a:srgbClr val="62A14D"/>
                        </a:solidFill>
                      </a:endParaRPr>
                    </a:p>
                  </a:txBody>
                  <a:tcPr/>
                </a:tc>
                <a:tc>
                  <a:txBody>
                    <a:bodyPr/>
                    <a:lstStyle/>
                    <a:p>
                      <a:r>
                        <a:rPr lang="de-DE" sz="1400" dirty="0" err="1">
                          <a:solidFill>
                            <a:srgbClr val="62A14D"/>
                          </a:solidFill>
                        </a:rPr>
                        <a:t>Only</a:t>
                      </a:r>
                      <a:r>
                        <a:rPr lang="de-DE" sz="1400" dirty="0">
                          <a:solidFill>
                            <a:srgbClr val="62A14D"/>
                          </a:solidFill>
                        </a:rPr>
                        <a:t> </a:t>
                      </a:r>
                      <a:r>
                        <a:rPr lang="de-DE" sz="1400" dirty="0" err="1">
                          <a:solidFill>
                            <a:srgbClr val="62A14D"/>
                          </a:solidFill>
                        </a:rPr>
                        <a:t>session</a:t>
                      </a:r>
                      <a:r>
                        <a:rPr lang="de-DE" sz="1400" dirty="0">
                          <a:solidFill>
                            <a:srgbClr val="62A14D"/>
                          </a:solidFill>
                        </a:rPr>
                        <a:t> </a:t>
                      </a:r>
                      <a:r>
                        <a:rPr lang="de-DE" sz="1400" dirty="0" err="1">
                          <a:solidFill>
                            <a:srgbClr val="62A14D"/>
                          </a:solidFill>
                        </a:rPr>
                        <a:t>activation</a:t>
                      </a:r>
                      <a:endParaRPr lang="en-US" sz="1400" dirty="0">
                        <a:solidFill>
                          <a:srgbClr val="62A14D"/>
                        </a:solidFill>
                      </a:endParaRPr>
                    </a:p>
                  </a:txBody>
                  <a:tcPr/>
                </a:tc>
                <a:tc>
                  <a:txBody>
                    <a:bodyPr/>
                    <a:lstStyle/>
                    <a:p>
                      <a:r>
                        <a:rPr lang="de-DE" sz="1400" dirty="0">
                          <a:solidFill>
                            <a:srgbClr val="C00000"/>
                          </a:solidFill>
                        </a:rPr>
                        <a:t>Yes (</a:t>
                      </a:r>
                      <a:r>
                        <a:rPr lang="de-DE" sz="1400" dirty="0">
                          <a:solidFill>
                            <a:schemeClr val="tx1"/>
                          </a:solidFill>
                          <a:highlight>
                            <a:srgbClr val="FFFF00"/>
                          </a:highlight>
                        </a:rPr>
                        <a:t>Ericson: handling straightforward)</a:t>
                      </a:r>
                      <a:endParaRPr lang="en-US" sz="1400" dirty="0">
                        <a:solidFill>
                          <a:srgbClr val="C0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zh-CN" sz="1400" dirty="0">
                          <a:solidFill>
                            <a:srgbClr val="62A14D"/>
                          </a:solidFill>
                        </a:rPr>
                        <a:t>Only session activation</a:t>
                      </a:r>
                      <a:endParaRPr lang="en-US" sz="1400" dirty="0">
                        <a:solidFill>
                          <a:srgbClr val="C00000"/>
                        </a:solidFill>
                      </a:endParaRPr>
                    </a:p>
                  </a:txBody>
                  <a:tcPr/>
                </a:tc>
                <a:extLst>
                  <a:ext uri="{0D108BD9-81ED-4DB2-BD59-A6C34878D82A}">
                    <a16:rowId xmlns:a16="http://schemas.microsoft.com/office/drawing/2014/main" val="305471647"/>
                  </a:ext>
                </a:extLst>
              </a:tr>
              <a:tr h="506567">
                <a:tc>
                  <a:txBody>
                    <a:bodyPr/>
                    <a:lstStyle/>
                    <a:p>
                      <a:r>
                        <a:rPr lang="de-DE" sz="1400" dirty="0" err="1"/>
                        <a:t>Reliable</a:t>
                      </a:r>
                      <a:r>
                        <a:rPr lang="de-DE" sz="1400" dirty="0"/>
                        <a:t> </a:t>
                      </a:r>
                      <a:r>
                        <a:rPr lang="de-DE" sz="1400" dirty="0" err="1"/>
                        <a:t>exchange</a:t>
                      </a:r>
                      <a:r>
                        <a:rPr lang="de-DE" sz="1400" dirty="0"/>
                        <a:t> </a:t>
                      </a:r>
                      <a:r>
                        <a:rPr lang="de-DE" sz="1400" dirty="0" err="1"/>
                        <a:t>of</a:t>
                      </a:r>
                      <a:r>
                        <a:rPr lang="de-DE" sz="1400" dirty="0"/>
                        <a:t> </a:t>
                      </a:r>
                      <a:r>
                        <a:rPr lang="de-DE" sz="1400" dirty="0" err="1"/>
                        <a:t>unicast</a:t>
                      </a:r>
                      <a:r>
                        <a:rPr lang="de-DE" sz="1400" dirty="0"/>
                        <a:t> </a:t>
                      </a:r>
                      <a:r>
                        <a:rPr lang="de-DE" sz="1400" dirty="0" err="1"/>
                        <a:t>transport</a:t>
                      </a:r>
                      <a:r>
                        <a:rPr lang="de-DE" sz="1400" dirty="0"/>
                        <a:t> </a:t>
                      </a:r>
                      <a:r>
                        <a:rPr lang="de-DE" sz="1400" dirty="0" err="1"/>
                        <a:t>address</a:t>
                      </a:r>
                      <a:r>
                        <a:rPr lang="de-DE" sz="1400" dirty="0"/>
                        <a:t> via </a:t>
                      </a:r>
                      <a:r>
                        <a:rPr lang="de-DE" sz="1400" dirty="0" err="1"/>
                        <a:t>acknowledged</a:t>
                      </a:r>
                      <a:r>
                        <a:rPr lang="de-DE" sz="1400" dirty="0"/>
                        <a:t> </a:t>
                      </a:r>
                      <a:r>
                        <a:rPr lang="de-DE" sz="1400" dirty="0" err="1"/>
                        <a:t>messages</a:t>
                      </a:r>
                      <a:endParaRPr lang="en-US" sz="1400" dirty="0"/>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dirty="0">
                          <a:solidFill>
                            <a:srgbClr val="C00000"/>
                          </a:solidFill>
                        </a:rPr>
                        <a:t>no </a:t>
                      </a:r>
                      <a:r>
                        <a:rPr lang="de-DE" sz="1400" dirty="0">
                          <a:solidFill>
                            <a:schemeClr val="tx1"/>
                          </a:solidFill>
                          <a:highlight>
                            <a:srgbClr val="FFFF00"/>
                          </a:highlight>
                        </a:rPr>
                        <a:t>(Ericson: why not reliable?)</a:t>
                      </a:r>
                      <a:endParaRPr lang="en-US" sz="1400" dirty="0">
                        <a:solidFill>
                          <a:schemeClr val="tx1"/>
                        </a:solidFill>
                        <a:highlight>
                          <a:srgbClr val="FFFF00"/>
                        </a:highlight>
                      </a:endParaRPr>
                    </a:p>
                  </a:txBody>
                  <a:tcPr/>
                </a:tc>
                <a:tc>
                  <a:txBody>
                    <a:bodyPr/>
                    <a:lstStyle/>
                    <a:p>
                      <a:r>
                        <a:rPr lang="de-DE" sz="1400" kern="1200" dirty="0">
                          <a:solidFill>
                            <a:srgbClr val="62A14D"/>
                          </a:solidFill>
                          <a:latin typeface="+mn-lt"/>
                          <a:ea typeface="+mn-ea"/>
                          <a:cs typeface="+mn-cs"/>
                        </a:rPr>
                        <a:t>yes</a:t>
                      </a:r>
                      <a:endParaRPr lang="en-US" sz="1400" kern="1200" dirty="0">
                        <a:solidFill>
                          <a:srgbClr val="62A14D"/>
                        </a:solidFill>
                        <a:latin typeface="+mn-lt"/>
                        <a:ea typeface="+mn-ea"/>
                        <a:cs typeface="+mn-cs"/>
                      </a:endParaRPr>
                    </a:p>
                  </a:txBody>
                  <a:tcPr/>
                </a:tc>
                <a:extLst>
                  <a:ext uri="{0D108BD9-81ED-4DB2-BD59-A6C34878D82A}">
                    <a16:rowId xmlns:a16="http://schemas.microsoft.com/office/drawing/2014/main" val="2481436490"/>
                  </a:ext>
                </a:extLst>
              </a:tr>
              <a:tr h="938497">
                <a:tc>
                  <a:txBody>
                    <a:bodyPr/>
                    <a:lstStyle/>
                    <a:p>
                      <a:r>
                        <a:rPr lang="de-DE" sz="1400" dirty="0"/>
                        <a:t>AMF </a:t>
                      </a:r>
                      <a:r>
                        <a:rPr lang="de-DE" sz="1400" dirty="0" err="1"/>
                        <a:t>involved</a:t>
                      </a:r>
                      <a:r>
                        <a:rPr lang="de-DE" sz="1400" dirty="0"/>
                        <a:t> in </a:t>
                      </a:r>
                      <a:r>
                        <a:rPr lang="de-DE" sz="1400" dirty="0" err="1"/>
                        <a:t>session</a:t>
                      </a:r>
                      <a:r>
                        <a:rPr lang="de-DE" sz="1400" dirty="0"/>
                        <a:t> </a:t>
                      </a:r>
                      <a:r>
                        <a:rPr lang="de-DE" sz="1400" dirty="0" err="1"/>
                        <a:t>management</a:t>
                      </a:r>
                      <a:r>
                        <a:rPr lang="de-DE" sz="1400" dirty="0"/>
                        <a:t> </a:t>
                      </a:r>
                      <a:r>
                        <a:rPr lang="de-DE" sz="1400" dirty="0" err="1"/>
                        <a:t>of</a:t>
                      </a:r>
                      <a:r>
                        <a:rPr lang="de-DE" sz="1400" dirty="0"/>
                        <a:t> </a:t>
                      </a:r>
                      <a:r>
                        <a:rPr lang="de-DE" sz="1400" dirty="0" err="1"/>
                        <a:t>multicast</a:t>
                      </a:r>
                      <a:r>
                        <a:rPr lang="de-DE" sz="1400" dirty="0"/>
                        <a:t> </a:t>
                      </a:r>
                      <a:r>
                        <a:rPr lang="de-DE" sz="1400" dirty="0" err="1"/>
                        <a:t>session</a:t>
                      </a:r>
                      <a:r>
                        <a:rPr lang="de-DE" sz="1400" dirty="0"/>
                        <a:t> </a:t>
                      </a:r>
                      <a:endParaRPr lang="en-US" sz="1400" dirty="0"/>
                    </a:p>
                  </a:txBody>
                  <a:tcPr/>
                </a:tc>
                <a:tc>
                  <a:txBody>
                    <a:bodyPr/>
                    <a:lstStyle/>
                    <a:p>
                      <a:r>
                        <a:rPr lang="de-DE" sz="1400" strike="sngStrike" dirty="0">
                          <a:solidFill>
                            <a:srgbClr val="62A14D"/>
                          </a:solidFill>
                          <a:highlight>
                            <a:srgbClr val="FFFF00"/>
                          </a:highlight>
                        </a:rPr>
                        <a:t>no</a:t>
                      </a:r>
                      <a:r>
                        <a:rPr lang="de-DE" sz="1400" strike="noStrike" dirty="0">
                          <a:solidFill>
                            <a:srgbClr val="C00000"/>
                          </a:solidFill>
                          <a:highlight>
                            <a:srgbClr val="FFFF00"/>
                          </a:highlight>
                        </a:rPr>
                        <a:t> Ericsson: yes </a:t>
                      </a:r>
                      <a:r>
                        <a:rPr lang="de-DE" sz="1100" strike="noStrike" dirty="0">
                          <a:solidFill>
                            <a:srgbClr val="C00000"/>
                          </a:solidFill>
                          <a:highlight>
                            <a:srgbClr val="FFFF00"/>
                          </a:highlight>
                        </a:rPr>
                        <a:t>(AMF has to do this cumbersome processing of UE lists)</a:t>
                      </a:r>
                      <a:endParaRPr lang="en-US" sz="1400" strike="noStrike" dirty="0">
                        <a:solidFill>
                          <a:srgbClr val="C00000"/>
                        </a:solidFill>
                        <a:highlight>
                          <a:srgbClr val="FFFF00"/>
                        </a:highligh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sngStrike" kern="1200" cap="none" spc="0" normalizeH="0" baseline="0" noProof="0" dirty="0">
                          <a:ln>
                            <a:noFill/>
                          </a:ln>
                          <a:solidFill>
                            <a:srgbClr val="62A14D"/>
                          </a:solidFill>
                          <a:effectLst/>
                          <a:highlight>
                            <a:srgbClr val="FFFF00"/>
                          </a:highlight>
                          <a:uLnTx/>
                          <a:uFillTx/>
                          <a:latin typeface="Calibri"/>
                          <a:ea typeface="+mn-ea"/>
                          <a:cs typeface="+mn-cs"/>
                        </a:rPr>
                        <a:t>no</a:t>
                      </a:r>
                      <a:r>
                        <a:rPr kumimoji="0" lang="de-DE" sz="1400" b="0" i="0" u="none" strike="noStrike" kern="1200" cap="none" spc="0" normalizeH="0" baseline="0" noProof="0" dirty="0">
                          <a:ln>
                            <a:noFill/>
                          </a:ln>
                          <a:solidFill>
                            <a:srgbClr val="C00000"/>
                          </a:solidFill>
                          <a:effectLst/>
                          <a:highlight>
                            <a:srgbClr val="FFFF00"/>
                          </a:highlight>
                          <a:uLnTx/>
                          <a:uFillTx/>
                          <a:latin typeface="Calibri"/>
                          <a:ea typeface="+mn-ea"/>
                          <a:cs typeface="+mn-cs"/>
                        </a:rPr>
                        <a:t> Ericsson: yes </a:t>
                      </a:r>
                      <a:r>
                        <a:rPr kumimoji="0" lang="de-DE" sz="1100" b="0" i="0" u="none" strike="noStrike" kern="1200" cap="none" spc="0" normalizeH="0" baseline="0" noProof="0" dirty="0">
                          <a:ln>
                            <a:noFill/>
                          </a:ln>
                          <a:solidFill>
                            <a:srgbClr val="C00000"/>
                          </a:solidFill>
                          <a:effectLst/>
                          <a:highlight>
                            <a:srgbClr val="FFFF00"/>
                          </a:highlight>
                          <a:uLnTx/>
                          <a:uFillTx/>
                          <a:latin typeface="Calibri"/>
                          <a:ea typeface="+mn-ea"/>
                          <a:cs typeface="+mn-cs"/>
                        </a:rPr>
                        <a:t>(AMF has to do this cumbersome processing of UE lists)</a:t>
                      </a:r>
                      <a:endParaRPr kumimoji="0" lang="en-US" sz="1400" b="0" i="0" u="none" strike="noStrike" kern="1200" cap="none" spc="0" normalizeH="0" baseline="0" noProof="0" dirty="0">
                        <a:ln>
                          <a:noFill/>
                        </a:ln>
                        <a:solidFill>
                          <a:srgbClr val="C00000"/>
                        </a:solidFill>
                        <a:effectLst/>
                        <a:highlight>
                          <a:srgbClr val="FFFF00"/>
                        </a:highlight>
                        <a:uLnTx/>
                        <a:uFillTx/>
                        <a:latin typeface="Calibri"/>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sngStrike" kern="1200" cap="none" spc="0" normalizeH="0" baseline="0" noProof="0" dirty="0">
                          <a:ln>
                            <a:noFill/>
                          </a:ln>
                          <a:solidFill>
                            <a:srgbClr val="62A14D"/>
                          </a:solidFill>
                          <a:effectLst/>
                          <a:highlight>
                            <a:srgbClr val="FFFF00"/>
                          </a:highlight>
                          <a:uLnTx/>
                          <a:uFillTx/>
                          <a:latin typeface="Calibri"/>
                          <a:ea typeface="+mn-ea"/>
                          <a:cs typeface="+mn-cs"/>
                        </a:rPr>
                        <a:t>no</a:t>
                      </a:r>
                      <a:r>
                        <a:rPr kumimoji="0" lang="de-DE" sz="1400" b="0" i="0" u="none" strike="noStrike" kern="1200" cap="none" spc="0" normalizeH="0" baseline="0" noProof="0" dirty="0">
                          <a:ln>
                            <a:noFill/>
                          </a:ln>
                          <a:solidFill>
                            <a:srgbClr val="C00000"/>
                          </a:solidFill>
                          <a:effectLst/>
                          <a:highlight>
                            <a:srgbClr val="FFFF00"/>
                          </a:highlight>
                          <a:uLnTx/>
                          <a:uFillTx/>
                          <a:latin typeface="Calibri"/>
                          <a:ea typeface="+mn-ea"/>
                          <a:cs typeface="+mn-cs"/>
                        </a:rPr>
                        <a:t> Ericsson: yes </a:t>
                      </a:r>
                      <a:r>
                        <a:rPr kumimoji="0" lang="de-DE" sz="1100" b="0" i="0" u="none" strike="noStrike" kern="1200" cap="none" spc="0" normalizeH="0" baseline="0" noProof="0" dirty="0">
                          <a:ln>
                            <a:noFill/>
                          </a:ln>
                          <a:solidFill>
                            <a:srgbClr val="C00000"/>
                          </a:solidFill>
                          <a:effectLst/>
                          <a:highlight>
                            <a:srgbClr val="FFFF00"/>
                          </a:highlight>
                          <a:uLnTx/>
                          <a:uFillTx/>
                          <a:latin typeface="Calibri"/>
                          <a:ea typeface="+mn-ea"/>
                          <a:cs typeface="+mn-cs"/>
                        </a:rPr>
                        <a:t>(AMF has to do this cumbersome processing of UE lists)</a:t>
                      </a:r>
                      <a:endParaRPr kumimoji="0" lang="en-US" sz="1400" b="0" i="0" u="none" strike="noStrike" kern="1200" cap="none" spc="0" normalizeH="0" baseline="0" noProof="0" dirty="0">
                        <a:ln>
                          <a:noFill/>
                        </a:ln>
                        <a:solidFill>
                          <a:srgbClr val="C00000"/>
                        </a:solidFill>
                        <a:effectLst/>
                        <a:highlight>
                          <a:srgbClr val="FFFF00"/>
                        </a:highlight>
                        <a:uLnTx/>
                        <a:uFillTx/>
                        <a:latin typeface="Calibri"/>
                        <a:ea typeface="+mn-ea"/>
                        <a:cs typeface="+mn-cs"/>
                      </a:endParaRPr>
                    </a:p>
                  </a:txBody>
                  <a:tcPr/>
                </a:tc>
                <a:tc>
                  <a:txBody>
                    <a:bodyPr/>
                    <a:lstStyle/>
                    <a:p>
                      <a:r>
                        <a:rPr lang="de-DE" sz="1200" dirty="0">
                          <a:solidFill>
                            <a:srgbClr val="C00000"/>
                          </a:solidFill>
                        </a:rPr>
                        <a:t>Yes  </a:t>
                      </a:r>
                      <a:r>
                        <a:rPr lang="de-DE" sz="1100" dirty="0">
                          <a:solidFill>
                            <a:srgbClr val="C00000"/>
                          </a:solidFill>
                          <a:highlight>
                            <a:srgbClr val="FFFF00"/>
                          </a:highlight>
                        </a:rPr>
                        <a:t>(Ericsson: at session activation the AMF is relieved from UE list processing. So, this is a big advantage and along decent engineering principles. And, currently, AMF already has PDU Session info, EBI etc)</a:t>
                      </a:r>
                      <a:endParaRPr lang="en-US" sz="1200" dirty="0">
                        <a:solidFill>
                          <a:srgbClr val="C00000"/>
                        </a:solidFill>
                        <a:highlight>
                          <a:srgbClr val="FFFF00"/>
                        </a:highlight>
                      </a:endParaRPr>
                    </a:p>
                  </a:txBody>
                  <a:tcPr/>
                </a:tc>
                <a:tc>
                  <a:txBody>
                    <a:bodyPr/>
                    <a:lstStyle/>
                    <a:p>
                      <a:r>
                        <a:rPr lang="de-DE" sz="1400" dirty="0" err="1">
                          <a:solidFill>
                            <a:srgbClr val="62A14D"/>
                          </a:solidFill>
                        </a:rPr>
                        <a:t>no</a:t>
                      </a:r>
                      <a:endParaRPr lang="en-US" sz="1400" dirty="0">
                        <a:solidFill>
                          <a:srgbClr val="62A14D"/>
                        </a:solidFill>
                      </a:endParaRPr>
                    </a:p>
                  </a:txBody>
                  <a:tcPr/>
                </a:tc>
                <a:extLst>
                  <a:ext uri="{0D108BD9-81ED-4DB2-BD59-A6C34878D82A}">
                    <a16:rowId xmlns:a16="http://schemas.microsoft.com/office/drawing/2014/main" val="3932589900"/>
                  </a:ext>
                </a:extLst>
              </a:tr>
              <a:tr h="506567">
                <a:tc>
                  <a:txBody>
                    <a:bodyPr/>
                    <a:lstStyle/>
                    <a:p>
                      <a:r>
                        <a:rPr lang="de-DE" sz="1400" dirty="0"/>
                        <a:t>Same </a:t>
                      </a:r>
                      <a:r>
                        <a:rPr lang="de-DE" sz="1400" dirty="0" err="1"/>
                        <a:t>solution</a:t>
                      </a:r>
                      <a:r>
                        <a:rPr lang="de-DE" sz="1400" dirty="0"/>
                        <a:t> </a:t>
                      </a:r>
                      <a:r>
                        <a:rPr lang="de-DE" sz="1400" dirty="0" err="1"/>
                        <a:t>for</a:t>
                      </a:r>
                      <a:r>
                        <a:rPr lang="de-DE" sz="1400" dirty="0"/>
                        <a:t> </a:t>
                      </a:r>
                      <a:r>
                        <a:rPr lang="de-DE" sz="1400" dirty="0" err="1"/>
                        <a:t>shared</a:t>
                      </a:r>
                      <a:r>
                        <a:rPr lang="de-DE" sz="1400" dirty="0"/>
                        <a:t> </a:t>
                      </a:r>
                      <a:r>
                        <a:rPr lang="de-DE" sz="1400" dirty="0" err="1"/>
                        <a:t>delivery</a:t>
                      </a:r>
                      <a:r>
                        <a:rPr lang="de-DE" sz="1400" dirty="0"/>
                        <a:t> </a:t>
                      </a:r>
                      <a:r>
                        <a:rPr lang="de-DE" sz="1400" dirty="0" err="1"/>
                        <a:t>establishment</a:t>
                      </a:r>
                      <a:r>
                        <a:rPr lang="de-DE" sz="1400" dirty="0"/>
                        <a:t> </a:t>
                      </a:r>
                      <a:r>
                        <a:rPr lang="de-DE" sz="1400" dirty="0" err="1"/>
                        <a:t>when</a:t>
                      </a:r>
                      <a:r>
                        <a:rPr lang="de-DE" sz="1400" dirty="0"/>
                        <a:t> </a:t>
                      </a:r>
                      <a:r>
                        <a:rPr lang="de-DE" sz="1400" dirty="0" err="1"/>
                        <a:t>first</a:t>
                      </a:r>
                      <a:r>
                        <a:rPr lang="de-DE" sz="1400" dirty="0"/>
                        <a:t> UE </a:t>
                      </a:r>
                      <a:r>
                        <a:rPr lang="de-DE" sz="1400" dirty="0" err="1"/>
                        <a:t>is</a:t>
                      </a:r>
                      <a:r>
                        <a:rPr lang="de-DE" sz="1400" dirty="0"/>
                        <a:t> </a:t>
                      </a:r>
                      <a:r>
                        <a:rPr lang="de-DE" sz="1400" dirty="0" err="1"/>
                        <a:t>handed</a:t>
                      </a:r>
                      <a:r>
                        <a:rPr lang="de-DE" sz="1400" dirty="0"/>
                        <a:t> </a:t>
                      </a:r>
                      <a:r>
                        <a:rPr lang="de-DE" sz="1400" dirty="0" err="1"/>
                        <a:t>over</a:t>
                      </a:r>
                      <a:r>
                        <a:rPr lang="de-DE" sz="1400" dirty="0"/>
                        <a:t> </a:t>
                      </a:r>
                      <a:r>
                        <a:rPr lang="de-DE" sz="1400" dirty="0" err="1"/>
                        <a:t>to</a:t>
                      </a:r>
                      <a:r>
                        <a:rPr lang="de-DE" sz="1400" dirty="0"/>
                        <a:t> RAN </a:t>
                      </a:r>
                      <a:r>
                        <a:rPr lang="de-DE" sz="1400" dirty="0" err="1"/>
                        <a:t>node</a:t>
                      </a:r>
                      <a:endParaRPr lang="en-US" sz="1400" dirty="0"/>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kern="1200" dirty="0">
                          <a:solidFill>
                            <a:srgbClr val="62A14D"/>
                          </a:solidFill>
                          <a:latin typeface="+mn-lt"/>
                          <a:ea typeface="+mn-ea"/>
                          <a:cs typeface="+mn-cs"/>
                        </a:rPr>
                        <a:t>yes</a:t>
                      </a:r>
                      <a:endParaRPr lang="en-US" sz="1400" kern="1200" dirty="0">
                        <a:solidFill>
                          <a:srgbClr val="62A14D"/>
                        </a:solidFill>
                        <a:latin typeface="+mn-lt"/>
                        <a:ea typeface="+mn-ea"/>
                        <a:cs typeface="+mn-cs"/>
                      </a:endParaRPr>
                    </a:p>
                  </a:txBody>
                  <a:tcPr/>
                </a:tc>
                <a:extLst>
                  <a:ext uri="{0D108BD9-81ED-4DB2-BD59-A6C34878D82A}">
                    <a16:rowId xmlns:a16="http://schemas.microsoft.com/office/drawing/2014/main" val="3975619202"/>
                  </a:ext>
                </a:extLst>
              </a:tr>
            </a:tbl>
          </a:graphicData>
        </a:graphic>
      </p:graphicFrame>
      <p:sp>
        <p:nvSpPr>
          <p:cNvPr id="5" name="Speech Bubble: Rectangle with Corners Rounded 4">
            <a:extLst>
              <a:ext uri="{FF2B5EF4-FFF2-40B4-BE49-F238E27FC236}">
                <a16:creationId xmlns:a16="http://schemas.microsoft.com/office/drawing/2014/main" id="{90B975DB-D3B9-477D-BA3A-BEEF56CF6554}"/>
              </a:ext>
            </a:extLst>
          </p:cNvPr>
          <p:cNvSpPr/>
          <p:nvPr/>
        </p:nvSpPr>
        <p:spPr bwMode="auto">
          <a:xfrm>
            <a:off x="8681987" y="-154005"/>
            <a:ext cx="1751798" cy="1068405"/>
          </a:xfrm>
          <a:prstGeom prst="wedgeRoundRectCallout">
            <a:avLst>
              <a:gd name="adj1" fmla="val 22060"/>
              <a:gd name="adj2" fmla="val 69077"/>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dirty="0">
                <a:highlight>
                  <a:srgbClr val="FFFF00"/>
                </a:highlight>
                <a:latin typeface="Arial" charset="0"/>
              </a:rPr>
              <a:t>Ericsson: UE joined state in AMF can avoid UE list sent by SMF  during activation and solves the scaling issues in case of large UE lists.</a:t>
            </a:r>
            <a:endParaRPr kumimoji="0" lang="en-US" sz="1000" b="0" i="0" u="none" strike="noStrike" cap="none" normalizeH="0" baseline="0" dirty="0">
              <a:ln>
                <a:noFill/>
              </a:ln>
              <a:solidFill>
                <a:schemeClr val="tx1"/>
              </a:solidFill>
              <a:effectLst/>
              <a:highlight>
                <a:srgbClr val="FFFF00"/>
              </a:highlight>
              <a:latin typeface="Arial" charset="0"/>
            </a:endParaRPr>
          </a:p>
        </p:txBody>
      </p:sp>
      <p:sp>
        <p:nvSpPr>
          <p:cNvPr id="6" name="Speech Bubble: Rectangle with Corners Rounded 5">
            <a:extLst>
              <a:ext uri="{FF2B5EF4-FFF2-40B4-BE49-F238E27FC236}">
                <a16:creationId xmlns:a16="http://schemas.microsoft.com/office/drawing/2014/main" id="{7B0075B0-2071-4C8E-8109-663AD0E9B98B}"/>
              </a:ext>
            </a:extLst>
          </p:cNvPr>
          <p:cNvSpPr/>
          <p:nvPr/>
        </p:nvSpPr>
        <p:spPr bwMode="auto">
          <a:xfrm>
            <a:off x="5445111" y="-138889"/>
            <a:ext cx="2054438" cy="934666"/>
          </a:xfrm>
          <a:prstGeom prst="wedgeRoundRectCallout">
            <a:avLst>
              <a:gd name="adj1" fmla="val 22060"/>
              <a:gd name="adj2" fmla="val 69077"/>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dirty="0">
                <a:highlight>
                  <a:srgbClr val="FFFF00"/>
                </a:highlight>
                <a:latin typeface="Arial" charset="0"/>
              </a:rPr>
              <a:t>Ericsson: The cost is that AMF needs to be always contacted to calculate paging areas from a potentially large UE list. This is rather cumbersome design</a:t>
            </a:r>
            <a:endParaRPr kumimoji="0" lang="en-US" sz="1000" b="0" i="0" u="none" strike="noStrike" cap="none" normalizeH="0" baseline="0" dirty="0">
              <a:ln>
                <a:noFill/>
              </a:ln>
              <a:solidFill>
                <a:schemeClr val="tx1"/>
              </a:solidFill>
              <a:effectLst/>
              <a:highlight>
                <a:srgbClr val="FFFF00"/>
              </a:highlight>
              <a:latin typeface="Arial" charset="0"/>
            </a:endParaRPr>
          </a:p>
        </p:txBody>
      </p:sp>
      <p:sp>
        <p:nvSpPr>
          <p:cNvPr id="7" name="Speech Bubble: Rectangle with Corners Rounded 6">
            <a:extLst>
              <a:ext uri="{FF2B5EF4-FFF2-40B4-BE49-F238E27FC236}">
                <a16:creationId xmlns:a16="http://schemas.microsoft.com/office/drawing/2014/main" id="{8E4687CE-F88A-44B5-AC64-411619C52A1B}"/>
              </a:ext>
            </a:extLst>
          </p:cNvPr>
          <p:cNvSpPr/>
          <p:nvPr/>
        </p:nvSpPr>
        <p:spPr bwMode="auto">
          <a:xfrm>
            <a:off x="618439" y="0"/>
            <a:ext cx="2054438" cy="755780"/>
          </a:xfrm>
          <a:prstGeom prst="wedgeRoundRectCallout">
            <a:avLst>
              <a:gd name="adj1" fmla="val 80648"/>
              <a:gd name="adj2" fmla="val -16775"/>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dirty="0">
                <a:highlight>
                  <a:srgbClr val="FFFF00"/>
                </a:highlight>
                <a:latin typeface="Arial" charset="0"/>
              </a:rPr>
              <a:t>Ericsson: The decisive comparison aspect is not how to establish finally resources but how to get into this situation</a:t>
            </a:r>
            <a:endParaRPr kumimoji="0" lang="en-US" sz="1000" b="0" i="0" u="none" strike="noStrike" cap="none" normalizeH="0" baseline="0" dirty="0">
              <a:ln>
                <a:noFill/>
              </a:ln>
              <a:solidFill>
                <a:schemeClr val="tx1"/>
              </a:solidFill>
              <a:effectLst/>
              <a:highlight>
                <a:srgbClr val="FFFF00"/>
              </a:highlight>
              <a:latin typeface="Arial" charset="0"/>
            </a:endParaRPr>
          </a:p>
        </p:txBody>
      </p:sp>
      <p:sp>
        <p:nvSpPr>
          <p:cNvPr id="8" name="Speech Bubble: Rectangle with Corners Rounded 7">
            <a:extLst>
              <a:ext uri="{FF2B5EF4-FFF2-40B4-BE49-F238E27FC236}">
                <a16:creationId xmlns:a16="http://schemas.microsoft.com/office/drawing/2014/main" id="{07E3DE0C-4932-47E8-AD52-6D8C32CBFF3D}"/>
              </a:ext>
            </a:extLst>
          </p:cNvPr>
          <p:cNvSpPr/>
          <p:nvPr/>
        </p:nvSpPr>
        <p:spPr bwMode="auto">
          <a:xfrm>
            <a:off x="4123664" y="4305300"/>
            <a:ext cx="2642895" cy="413886"/>
          </a:xfrm>
          <a:prstGeom prst="wedgeRoundRectCallout">
            <a:avLst>
              <a:gd name="adj1" fmla="val -100075"/>
              <a:gd name="adj2" fmla="val 922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dirty="0">
                <a:highlight>
                  <a:srgbClr val="FFFF00"/>
                </a:highlight>
                <a:latin typeface="Arial" charset="0"/>
              </a:rPr>
              <a:t>Ericsson: This was identified in the first RAN3 MBS meeting and is a stage 3 issue</a:t>
            </a:r>
            <a:endParaRPr kumimoji="0" lang="en-US" sz="1000" b="0" i="0" u="none" strike="noStrike" cap="none" normalizeH="0" baseline="0" dirty="0">
              <a:ln>
                <a:noFill/>
              </a:ln>
              <a:solidFill>
                <a:schemeClr val="tx1"/>
              </a:solidFill>
              <a:effectLst/>
              <a:highlight>
                <a:srgbClr val="FFFF00"/>
              </a:highlight>
              <a:latin typeface="Arial" charset="0"/>
            </a:endParaRPr>
          </a:p>
        </p:txBody>
      </p:sp>
      <p:sp>
        <p:nvSpPr>
          <p:cNvPr id="9" name="Speech Bubble: Rectangle with Corners Rounded 8">
            <a:extLst>
              <a:ext uri="{FF2B5EF4-FFF2-40B4-BE49-F238E27FC236}">
                <a16:creationId xmlns:a16="http://schemas.microsoft.com/office/drawing/2014/main" id="{09FA940A-C820-4F8F-B262-B975630B55C2}"/>
              </a:ext>
            </a:extLst>
          </p:cNvPr>
          <p:cNvSpPr/>
          <p:nvPr/>
        </p:nvSpPr>
        <p:spPr bwMode="auto">
          <a:xfrm>
            <a:off x="3981424" y="4894848"/>
            <a:ext cx="2642895" cy="413886"/>
          </a:xfrm>
          <a:prstGeom prst="wedgeRoundRectCallout">
            <a:avLst>
              <a:gd name="adj1" fmla="val -100075"/>
              <a:gd name="adj2" fmla="val 922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dirty="0">
                <a:highlight>
                  <a:srgbClr val="FFFF00"/>
                </a:highlight>
                <a:latin typeface="Arial" charset="0"/>
              </a:rPr>
              <a:t>Ericsson: This is a bit far-fetched aspect with some very arbitrary grounding</a:t>
            </a:r>
            <a:endParaRPr kumimoji="0" lang="en-US" sz="1000" b="0" i="0" u="none" strike="noStrike" cap="none" normalizeH="0" baseline="0" dirty="0">
              <a:ln>
                <a:noFill/>
              </a:ln>
              <a:solidFill>
                <a:schemeClr val="tx1"/>
              </a:solidFill>
              <a:effectLst/>
              <a:highlight>
                <a:srgbClr val="FFFF00"/>
              </a:highlight>
              <a:latin typeface="Arial" charset="0"/>
            </a:endParaRPr>
          </a:p>
        </p:txBody>
      </p:sp>
      <p:sp>
        <p:nvSpPr>
          <p:cNvPr id="2" name="Rectangle 1">
            <a:extLst>
              <a:ext uri="{FF2B5EF4-FFF2-40B4-BE49-F238E27FC236}">
                <a16:creationId xmlns:a16="http://schemas.microsoft.com/office/drawing/2014/main" id="{B41E94CF-BC01-4582-9A4B-A2D620E9857F}"/>
              </a:ext>
            </a:extLst>
          </p:cNvPr>
          <p:cNvSpPr/>
          <p:nvPr/>
        </p:nvSpPr>
        <p:spPr bwMode="auto">
          <a:xfrm>
            <a:off x="5831840" y="3261360"/>
            <a:ext cx="1452880" cy="934666"/>
          </a:xfrm>
          <a:prstGeom prst="rect">
            <a:avLst/>
          </a:prstGeom>
          <a:noFill/>
          <a:ln w="12700" cap="flat" cmpd="sng" algn="ctr">
            <a:solidFill>
              <a:srgbClr val="C0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rgbClr val="C00000"/>
              </a:solidFill>
              <a:effectLst/>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lang="en-GB" dirty="0">
              <a:solidFill>
                <a:srgbClr val="C00000"/>
              </a:solidFill>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rgbClr val="C00000"/>
              </a:solidFill>
              <a:effectLst/>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lang="en-GB" dirty="0">
              <a:solidFill>
                <a:srgbClr val="C00000"/>
              </a:solidFill>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r>
              <a:rPr kumimoji="0" lang="en-GB" sz="1000" b="0" i="0" u="none" strike="noStrike" cap="none" normalizeH="0" baseline="0" dirty="0">
                <a:ln>
                  <a:noFill/>
                </a:ln>
                <a:solidFill>
                  <a:srgbClr val="C00000"/>
                </a:solidFill>
                <a:effectLst/>
                <a:highlight>
                  <a:srgbClr val="FFFF00"/>
                </a:highlight>
                <a:latin typeface="Arial" charset="0"/>
              </a:rPr>
              <a:t>Eric: RAN talkin</a:t>
            </a:r>
            <a:r>
              <a:rPr lang="en-GB" dirty="0">
                <a:solidFill>
                  <a:srgbClr val="C00000"/>
                </a:solidFill>
                <a:highlight>
                  <a:srgbClr val="FFFF00"/>
                </a:highlight>
                <a:latin typeface="Arial" charset="0"/>
              </a:rPr>
              <a:t>g to different entities !!!</a:t>
            </a:r>
            <a:endParaRPr kumimoji="0" lang="en-GB" sz="1000" b="0" i="0" u="none" strike="noStrike" cap="none" normalizeH="0" baseline="0" dirty="0">
              <a:ln>
                <a:noFill/>
              </a:ln>
              <a:solidFill>
                <a:srgbClr val="C00000"/>
              </a:solidFill>
              <a:effectLst/>
              <a:highlight>
                <a:srgbClr val="FFFF00"/>
              </a:highlight>
              <a:latin typeface="Arial" charset="0"/>
            </a:endParaRPr>
          </a:p>
        </p:txBody>
      </p:sp>
      <p:sp>
        <p:nvSpPr>
          <p:cNvPr id="10" name="Rectangle 9">
            <a:extLst>
              <a:ext uri="{FF2B5EF4-FFF2-40B4-BE49-F238E27FC236}">
                <a16:creationId xmlns:a16="http://schemas.microsoft.com/office/drawing/2014/main" id="{0F2AF78B-3613-4942-B148-0D2A086D0541}"/>
              </a:ext>
            </a:extLst>
          </p:cNvPr>
          <p:cNvSpPr/>
          <p:nvPr/>
        </p:nvSpPr>
        <p:spPr bwMode="auto">
          <a:xfrm>
            <a:off x="7372951" y="3265798"/>
            <a:ext cx="1309036" cy="934666"/>
          </a:xfrm>
          <a:prstGeom prst="rect">
            <a:avLst/>
          </a:prstGeom>
          <a:noFill/>
          <a:ln w="12700" cap="flat" cmpd="sng" algn="ctr">
            <a:solidFill>
              <a:srgbClr val="C0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rgbClr val="C00000"/>
              </a:solidFill>
              <a:effectLst/>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lang="en-GB" dirty="0">
              <a:solidFill>
                <a:srgbClr val="C00000"/>
              </a:solidFill>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rgbClr val="C00000"/>
              </a:solidFill>
              <a:effectLst/>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lang="en-GB" dirty="0">
              <a:solidFill>
                <a:srgbClr val="C00000"/>
              </a:solidFill>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r>
              <a:rPr kumimoji="0" lang="en-GB" sz="1000" b="0" i="0" u="none" strike="noStrike" cap="none" normalizeH="0" baseline="0" dirty="0">
                <a:ln>
                  <a:noFill/>
                </a:ln>
                <a:solidFill>
                  <a:srgbClr val="C00000"/>
                </a:solidFill>
                <a:effectLst/>
                <a:highlight>
                  <a:srgbClr val="FFFF00"/>
                </a:highlight>
                <a:latin typeface="Arial" charset="0"/>
              </a:rPr>
              <a:t>Eric: RAN talkin</a:t>
            </a:r>
            <a:r>
              <a:rPr lang="en-GB" dirty="0">
                <a:solidFill>
                  <a:srgbClr val="C00000"/>
                </a:solidFill>
                <a:highlight>
                  <a:srgbClr val="FFFF00"/>
                </a:highlight>
                <a:latin typeface="Arial" charset="0"/>
              </a:rPr>
              <a:t>g to different entities !!!</a:t>
            </a:r>
            <a:endParaRPr kumimoji="0" lang="en-GB" sz="1000" b="0" i="0" u="none" strike="noStrike" cap="none" normalizeH="0" baseline="0" dirty="0">
              <a:ln>
                <a:noFill/>
              </a:ln>
              <a:solidFill>
                <a:srgbClr val="C00000"/>
              </a:solidFill>
              <a:effectLst/>
              <a:highlight>
                <a:srgbClr val="FFFF00"/>
              </a:highlight>
              <a:latin typeface="Arial" charset="0"/>
            </a:endParaRPr>
          </a:p>
        </p:txBody>
      </p:sp>
      <p:sp>
        <p:nvSpPr>
          <p:cNvPr id="11" name="Rectangle 10">
            <a:extLst>
              <a:ext uri="{FF2B5EF4-FFF2-40B4-BE49-F238E27FC236}">
                <a16:creationId xmlns:a16="http://schemas.microsoft.com/office/drawing/2014/main" id="{D5AACF5A-FBF0-418D-8D5E-806EF088792D}"/>
              </a:ext>
            </a:extLst>
          </p:cNvPr>
          <p:cNvSpPr/>
          <p:nvPr/>
        </p:nvSpPr>
        <p:spPr bwMode="auto">
          <a:xfrm>
            <a:off x="8846150" y="3277857"/>
            <a:ext cx="1751797" cy="934666"/>
          </a:xfrm>
          <a:prstGeom prst="rect">
            <a:avLst/>
          </a:prstGeom>
          <a:noFill/>
          <a:ln w="12700" cap="flat" cmpd="sng" algn="ctr">
            <a:solidFill>
              <a:srgbClr val="0070C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rgbClr val="0070C0"/>
              </a:solidFill>
              <a:effectLst/>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lang="en-GB" dirty="0">
              <a:solidFill>
                <a:srgbClr val="0070C0"/>
              </a:solidFill>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rgbClr val="0070C0"/>
              </a:solidFill>
              <a:effectLst/>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endParaRPr lang="en-GB" dirty="0">
              <a:solidFill>
                <a:srgbClr val="0070C0"/>
              </a:solidFill>
              <a:latin typeface="Arial" charset="0"/>
            </a:endParaRPr>
          </a:p>
          <a:p>
            <a:pPr marL="0" marR="0" indent="0" algn="r" defTabSz="914400" rtl="0" eaLnBrk="0" fontAlgn="base" latinLnBrk="0" hangingPunct="0">
              <a:lnSpc>
                <a:spcPct val="100000"/>
              </a:lnSpc>
              <a:spcBef>
                <a:spcPct val="0"/>
              </a:spcBef>
              <a:spcAft>
                <a:spcPct val="0"/>
              </a:spcAft>
              <a:buClrTx/>
              <a:buSzTx/>
              <a:buFontTx/>
              <a:buNone/>
              <a:tabLst/>
            </a:pPr>
            <a:r>
              <a:rPr kumimoji="0" lang="en-GB" sz="1000" i="0" u="none" strike="noStrike" cap="none" normalizeH="0" baseline="0" dirty="0">
                <a:ln>
                  <a:noFill/>
                </a:ln>
                <a:effectLst/>
                <a:highlight>
                  <a:srgbClr val="FFFF00"/>
                </a:highlight>
                <a:latin typeface="Arial" charset="0"/>
              </a:rPr>
              <a:t>Eric: RAN talks to same entity for act and de-act</a:t>
            </a:r>
          </a:p>
        </p:txBody>
      </p:sp>
    </p:spTree>
    <p:extLst>
      <p:ext uri="{BB962C8B-B14F-4D97-AF65-F5344CB8AC3E}">
        <p14:creationId xmlns:p14="http://schemas.microsoft.com/office/powerpoint/2010/main" val="349750782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ED93CA-C896-40D8-89C6-3C04AD589284}"/>
              </a:ext>
            </a:extLst>
          </p:cNvPr>
          <p:cNvSpPr txBox="1"/>
          <p:nvPr/>
        </p:nvSpPr>
        <p:spPr>
          <a:xfrm>
            <a:off x="1559292" y="2261937"/>
            <a:ext cx="9981399" cy="584775"/>
          </a:xfrm>
          <a:prstGeom prst="rect">
            <a:avLst/>
          </a:prstGeom>
          <a:noFill/>
        </p:spPr>
        <p:txBody>
          <a:bodyPr wrap="square" rtlCol="0">
            <a:spAutoFit/>
          </a:bodyPr>
          <a:lstStyle/>
          <a:p>
            <a:r>
              <a:rPr lang="en-US" sz="3200" b="1" dirty="0"/>
              <a:t>subsequent </a:t>
            </a:r>
            <a:r>
              <a:rPr lang="en-US" sz="3200" b="1" dirty="0" err="1"/>
              <a:t>signalling</a:t>
            </a:r>
            <a:r>
              <a:rPr lang="en-US" sz="3200" b="1" dirty="0"/>
              <a:t> and other aspects</a:t>
            </a:r>
            <a:endParaRPr lang="en-US" sz="3200" dirty="0"/>
          </a:p>
        </p:txBody>
      </p:sp>
      <p:sp>
        <p:nvSpPr>
          <p:cNvPr id="7" name="TextBox 6">
            <a:extLst>
              <a:ext uri="{FF2B5EF4-FFF2-40B4-BE49-F238E27FC236}">
                <a16:creationId xmlns:a16="http://schemas.microsoft.com/office/drawing/2014/main" id="{E2673095-84DE-4559-97E5-C14227F0CA9D}"/>
              </a:ext>
            </a:extLst>
          </p:cNvPr>
          <p:cNvSpPr txBox="1"/>
          <p:nvPr/>
        </p:nvSpPr>
        <p:spPr>
          <a:xfrm>
            <a:off x="360946" y="99795"/>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
        <p:nvSpPr>
          <p:cNvPr id="8" name="TextBox 7">
            <a:extLst>
              <a:ext uri="{FF2B5EF4-FFF2-40B4-BE49-F238E27FC236}">
                <a16:creationId xmlns:a16="http://schemas.microsoft.com/office/drawing/2014/main" id="{637211C0-DB81-4A6F-8E9B-58F7A3BB16F9}"/>
              </a:ext>
            </a:extLst>
          </p:cNvPr>
          <p:cNvSpPr txBox="1"/>
          <p:nvPr/>
        </p:nvSpPr>
        <p:spPr>
          <a:xfrm>
            <a:off x="2733575" y="3315903"/>
            <a:ext cx="6795436" cy="1323439"/>
          </a:xfrm>
          <a:prstGeom prst="rect">
            <a:avLst/>
          </a:prstGeom>
          <a:noFill/>
        </p:spPr>
        <p:txBody>
          <a:bodyPr wrap="square" rtlCol="0">
            <a:spAutoFit/>
          </a:bodyPr>
          <a:lstStyle/>
          <a:p>
            <a:r>
              <a:rPr lang="en-US" sz="1600" dirty="0"/>
              <a:t>In the following slides:</a:t>
            </a:r>
          </a:p>
          <a:p>
            <a:endParaRPr lang="en-US" sz="1600" dirty="0"/>
          </a:p>
          <a:p>
            <a:pPr marL="285750" indent="-285750">
              <a:buFont typeface="Arial" panose="020B0604020202020204" pitchFamily="34" charset="0"/>
              <a:buChar char="•"/>
            </a:pPr>
            <a:r>
              <a:rPr lang="en-US" sz="1600" dirty="0">
                <a:solidFill>
                  <a:srgbClr val="0070C0"/>
                </a:solidFill>
              </a:rPr>
              <a:t>Option-SMF</a:t>
            </a:r>
            <a:r>
              <a:rPr lang="en-US" sz="1600" dirty="0"/>
              <a:t> refers to SMF handling MBS Session</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solidFill>
                  <a:srgbClr val="0070C0"/>
                </a:solidFill>
              </a:rPr>
              <a:t>Option-AMF</a:t>
            </a:r>
            <a:r>
              <a:rPr lang="en-US" sz="1600" dirty="0"/>
              <a:t> refers to AMF handling MBS Session </a:t>
            </a:r>
          </a:p>
        </p:txBody>
      </p:sp>
    </p:spTree>
    <p:extLst>
      <p:ext uri="{BB962C8B-B14F-4D97-AF65-F5344CB8AC3E}">
        <p14:creationId xmlns:p14="http://schemas.microsoft.com/office/powerpoint/2010/main" val="3120687362"/>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415637" y="291803"/>
            <a:ext cx="4586540" cy="625180"/>
          </a:xfrm>
        </p:spPr>
        <p:txBody>
          <a:bodyPr/>
          <a:lstStyle/>
          <a:p>
            <a:pPr algn="l"/>
            <a:r>
              <a:rPr lang="en-US" dirty="0"/>
              <a:t>MBS Session Activation</a:t>
            </a:r>
          </a:p>
        </p:txBody>
      </p:sp>
      <p:sp>
        <p:nvSpPr>
          <p:cNvPr id="4" name="Rectangle 3">
            <a:extLst>
              <a:ext uri="{FF2B5EF4-FFF2-40B4-BE49-F238E27FC236}">
                <a16:creationId xmlns:a16="http://schemas.microsoft.com/office/drawing/2014/main" id="{10338E7E-DA8F-4311-84AC-7FABA3BB59C9}"/>
              </a:ext>
            </a:extLst>
          </p:cNvPr>
          <p:cNvSpPr/>
          <p:nvPr/>
        </p:nvSpPr>
        <p:spPr>
          <a:xfrm>
            <a:off x="567849" y="1074851"/>
            <a:ext cx="3655849" cy="307777"/>
          </a:xfrm>
          <a:prstGeom prst="rect">
            <a:avLst/>
          </a:prstGeom>
        </p:spPr>
        <p:txBody>
          <a:bodyPr wrap="square">
            <a:spAutoFit/>
          </a:bodyPr>
          <a:lstStyle/>
          <a:p>
            <a:r>
              <a:rPr lang="en-GB" sz="1400" b="1" dirty="0"/>
              <a:t>Option-SMF (Nokia </a:t>
            </a:r>
            <a:r>
              <a:rPr lang="en-GB" sz="1400" b="1" u="sng" dirty="0"/>
              <a:t>S2-2102942)</a:t>
            </a:r>
            <a:r>
              <a:rPr lang="en-GB" sz="1400" b="1" dirty="0"/>
              <a:t> </a:t>
            </a:r>
            <a:endParaRPr lang="en-US" sz="1400" dirty="0"/>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5">
            <a:extLst>
              <a:ext uri="{FF2B5EF4-FFF2-40B4-BE49-F238E27FC236}">
                <a16:creationId xmlns:a16="http://schemas.microsoft.com/office/drawing/2014/main" id="{AA1C85AB-3561-45FD-9244-9BCF50DF143B}"/>
              </a:ext>
            </a:extLst>
          </p:cNvPr>
          <p:cNvSpPr>
            <a:spLocks noChangeArrowheads="1"/>
          </p:cNvSpPr>
          <p:nvPr/>
        </p:nvSpPr>
        <p:spPr bwMode="auto">
          <a:xfrm>
            <a:off x="6385147" y="291957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TextBox 12">
            <a:extLst>
              <a:ext uri="{FF2B5EF4-FFF2-40B4-BE49-F238E27FC236}">
                <a16:creationId xmlns:a16="http://schemas.microsoft.com/office/drawing/2014/main" id="{52E34EA2-13D2-43BA-A469-6DAEDA19D2C4}"/>
              </a:ext>
            </a:extLst>
          </p:cNvPr>
          <p:cNvSpPr txBox="1"/>
          <p:nvPr/>
        </p:nvSpPr>
        <p:spPr>
          <a:xfrm>
            <a:off x="77001" y="3541"/>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pic>
        <p:nvPicPr>
          <p:cNvPr id="11" name="Picture 10">
            <a:extLst>
              <a:ext uri="{FF2B5EF4-FFF2-40B4-BE49-F238E27FC236}">
                <a16:creationId xmlns:a16="http://schemas.microsoft.com/office/drawing/2014/main" id="{2E4C4003-4D19-4CFE-BE1F-64771ABB576E}"/>
              </a:ext>
            </a:extLst>
          </p:cNvPr>
          <p:cNvPicPr>
            <a:picLocks noChangeAspect="1"/>
          </p:cNvPicPr>
          <p:nvPr/>
        </p:nvPicPr>
        <p:blipFill>
          <a:blip r:embed="rId2"/>
          <a:stretch>
            <a:fillRect/>
          </a:stretch>
        </p:blipFill>
        <p:spPr>
          <a:xfrm>
            <a:off x="454568" y="1696383"/>
            <a:ext cx="5659233" cy="2109234"/>
          </a:xfrm>
          <a:prstGeom prst="rect">
            <a:avLst/>
          </a:prstGeom>
        </p:spPr>
      </p:pic>
      <p:sp>
        <p:nvSpPr>
          <p:cNvPr id="15" name="Rectangle 14">
            <a:extLst>
              <a:ext uri="{FF2B5EF4-FFF2-40B4-BE49-F238E27FC236}">
                <a16:creationId xmlns:a16="http://schemas.microsoft.com/office/drawing/2014/main" id="{F209433D-2947-4DF0-8D38-E1F25EB2848E}"/>
              </a:ext>
            </a:extLst>
          </p:cNvPr>
          <p:cNvSpPr/>
          <p:nvPr/>
        </p:nvSpPr>
        <p:spPr>
          <a:xfrm>
            <a:off x="6693009" y="997509"/>
            <a:ext cx="3811021" cy="523220"/>
          </a:xfrm>
          <a:prstGeom prst="rect">
            <a:avLst/>
          </a:prstGeom>
        </p:spPr>
        <p:txBody>
          <a:bodyPr wrap="square">
            <a:spAutoFit/>
          </a:bodyPr>
          <a:lstStyle/>
          <a:p>
            <a:r>
              <a:rPr lang="en-GB" sz="1400" b="1" dirty="0"/>
              <a:t>Option-AMF: MB-SMF -&gt; AMF -&gt; RAN (see</a:t>
            </a:r>
            <a:r>
              <a:rPr lang="en-GB" sz="1400" b="1" dirty="0">
                <a:solidFill>
                  <a:srgbClr val="FF0000"/>
                </a:solidFill>
              </a:rPr>
              <a:t> red rectangle </a:t>
            </a:r>
            <a:r>
              <a:rPr lang="en-GB" sz="1400" b="1" dirty="0"/>
              <a:t>below) </a:t>
            </a:r>
            <a:endParaRPr lang="en-US" sz="1400" dirty="0"/>
          </a:p>
        </p:txBody>
      </p:sp>
      <p:grpSp>
        <p:nvGrpSpPr>
          <p:cNvPr id="80" name="Group 79">
            <a:extLst>
              <a:ext uri="{FF2B5EF4-FFF2-40B4-BE49-F238E27FC236}">
                <a16:creationId xmlns:a16="http://schemas.microsoft.com/office/drawing/2014/main" id="{C542BC8A-C6D8-444B-AA1D-D248191ECA33}"/>
              </a:ext>
            </a:extLst>
          </p:cNvPr>
          <p:cNvGrpSpPr/>
          <p:nvPr/>
        </p:nvGrpSpPr>
        <p:grpSpPr>
          <a:xfrm>
            <a:off x="6617569" y="1677637"/>
            <a:ext cx="5375506" cy="4412692"/>
            <a:chOff x="655457" y="471796"/>
            <a:chExt cx="8061095" cy="6062473"/>
          </a:xfrm>
        </p:grpSpPr>
        <p:cxnSp>
          <p:nvCxnSpPr>
            <p:cNvPr id="81" name="Straight Connector 80">
              <a:extLst>
                <a:ext uri="{FF2B5EF4-FFF2-40B4-BE49-F238E27FC236}">
                  <a16:creationId xmlns:a16="http://schemas.microsoft.com/office/drawing/2014/main" id="{F3540D51-CD1A-4F2F-A99E-5DE8E5F66246}"/>
                </a:ext>
              </a:extLst>
            </p:cNvPr>
            <p:cNvCxnSpPr>
              <a:cxnSpLocks/>
            </p:cNvCxnSpPr>
            <p:nvPr/>
          </p:nvCxnSpPr>
          <p:spPr bwMode="auto">
            <a:xfrm>
              <a:off x="4029592" y="735635"/>
              <a:ext cx="0"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2" name="Straight Connector 81">
              <a:extLst>
                <a:ext uri="{FF2B5EF4-FFF2-40B4-BE49-F238E27FC236}">
                  <a16:creationId xmlns:a16="http://schemas.microsoft.com/office/drawing/2014/main" id="{FA9435DB-8CEA-40C7-B211-65F2A73AC898}"/>
                </a:ext>
              </a:extLst>
            </p:cNvPr>
            <p:cNvCxnSpPr>
              <a:cxnSpLocks/>
            </p:cNvCxnSpPr>
            <p:nvPr/>
          </p:nvCxnSpPr>
          <p:spPr bwMode="auto">
            <a:xfrm flipH="1">
              <a:off x="5453770" y="704969"/>
              <a:ext cx="2"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3" name="Straight Connector 82">
              <a:extLst>
                <a:ext uri="{FF2B5EF4-FFF2-40B4-BE49-F238E27FC236}">
                  <a16:creationId xmlns:a16="http://schemas.microsoft.com/office/drawing/2014/main" id="{3BE38BD9-6630-438B-BF0F-17A0486B1FD3}"/>
                </a:ext>
              </a:extLst>
            </p:cNvPr>
            <p:cNvCxnSpPr>
              <a:cxnSpLocks/>
            </p:cNvCxnSpPr>
            <p:nvPr/>
          </p:nvCxnSpPr>
          <p:spPr bwMode="auto">
            <a:xfrm>
              <a:off x="8194684" y="772213"/>
              <a:ext cx="0" cy="573139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4" name="Straight Connector 83">
              <a:extLst>
                <a:ext uri="{FF2B5EF4-FFF2-40B4-BE49-F238E27FC236}">
                  <a16:creationId xmlns:a16="http://schemas.microsoft.com/office/drawing/2014/main" id="{7F3436DA-5BDB-42B3-B1AD-2A62683338AB}"/>
                </a:ext>
              </a:extLst>
            </p:cNvPr>
            <p:cNvCxnSpPr>
              <a:cxnSpLocks/>
            </p:cNvCxnSpPr>
            <p:nvPr/>
          </p:nvCxnSpPr>
          <p:spPr bwMode="auto">
            <a:xfrm flipH="1">
              <a:off x="7271139" y="735635"/>
              <a:ext cx="4" cy="5767968"/>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85" name="Group 84">
              <a:extLst>
                <a:ext uri="{FF2B5EF4-FFF2-40B4-BE49-F238E27FC236}">
                  <a16:creationId xmlns:a16="http://schemas.microsoft.com/office/drawing/2014/main" id="{67D88773-BDB9-445C-AC09-FA7616E54BC8}"/>
                </a:ext>
              </a:extLst>
            </p:cNvPr>
            <p:cNvGrpSpPr/>
            <p:nvPr/>
          </p:nvGrpSpPr>
          <p:grpSpPr>
            <a:xfrm>
              <a:off x="655457" y="471796"/>
              <a:ext cx="8061095" cy="5892973"/>
              <a:chOff x="655457" y="471796"/>
              <a:chExt cx="8061095" cy="5892973"/>
            </a:xfrm>
          </p:grpSpPr>
          <p:sp>
            <p:nvSpPr>
              <p:cNvPr id="86" name="TextBox 85">
                <a:extLst>
                  <a:ext uri="{FF2B5EF4-FFF2-40B4-BE49-F238E27FC236}">
                    <a16:creationId xmlns:a16="http://schemas.microsoft.com/office/drawing/2014/main" id="{3ED03E2E-451E-4596-9544-94B1A6483F5E}"/>
                  </a:ext>
                </a:extLst>
              </p:cNvPr>
              <p:cNvSpPr txBox="1"/>
              <p:nvPr/>
            </p:nvSpPr>
            <p:spPr>
              <a:xfrm>
                <a:off x="655457" y="471797"/>
                <a:ext cx="470916" cy="274850"/>
              </a:xfrm>
              <a:prstGeom prst="rect">
                <a:avLst/>
              </a:prstGeom>
              <a:noFill/>
              <a:ln>
                <a:solidFill>
                  <a:schemeClr val="tx1"/>
                </a:solidFill>
              </a:ln>
            </p:spPr>
            <p:txBody>
              <a:bodyPr wrap="square" rtlCol="0">
                <a:spAutoFit/>
              </a:bodyPr>
              <a:lstStyle/>
              <a:p>
                <a:r>
                  <a:rPr lang="en-US" sz="700" dirty="0"/>
                  <a:t>UE</a:t>
                </a:r>
              </a:p>
            </p:txBody>
          </p:sp>
          <p:sp>
            <p:nvSpPr>
              <p:cNvPr id="87" name="TextBox 86">
                <a:extLst>
                  <a:ext uri="{FF2B5EF4-FFF2-40B4-BE49-F238E27FC236}">
                    <a16:creationId xmlns:a16="http://schemas.microsoft.com/office/drawing/2014/main" id="{D0D40DDD-2EDD-48A2-97DC-9D762B817779}"/>
                  </a:ext>
                </a:extLst>
              </p:cNvPr>
              <p:cNvSpPr txBox="1"/>
              <p:nvPr/>
            </p:nvSpPr>
            <p:spPr>
              <a:xfrm>
                <a:off x="1597290" y="471797"/>
                <a:ext cx="708660" cy="422846"/>
              </a:xfrm>
              <a:prstGeom prst="rect">
                <a:avLst/>
              </a:prstGeom>
              <a:noFill/>
              <a:ln>
                <a:solidFill>
                  <a:schemeClr val="tx1"/>
                </a:solidFill>
              </a:ln>
            </p:spPr>
            <p:txBody>
              <a:bodyPr wrap="square" rtlCol="0">
                <a:spAutoFit/>
              </a:bodyPr>
              <a:lstStyle/>
              <a:p>
                <a:r>
                  <a:rPr lang="en-US" sz="700" dirty="0"/>
                  <a:t>NG-RAN</a:t>
                </a:r>
              </a:p>
            </p:txBody>
          </p:sp>
          <p:sp>
            <p:nvSpPr>
              <p:cNvPr id="88" name="TextBox 87">
                <a:extLst>
                  <a:ext uri="{FF2B5EF4-FFF2-40B4-BE49-F238E27FC236}">
                    <a16:creationId xmlns:a16="http://schemas.microsoft.com/office/drawing/2014/main" id="{8776F6E0-01D5-4F89-B357-6FE88E1EEECC}"/>
                  </a:ext>
                </a:extLst>
              </p:cNvPr>
              <p:cNvSpPr txBox="1"/>
              <p:nvPr/>
            </p:nvSpPr>
            <p:spPr>
              <a:xfrm>
                <a:off x="3727841" y="471797"/>
                <a:ext cx="708660" cy="268248"/>
              </a:xfrm>
              <a:prstGeom prst="rect">
                <a:avLst/>
              </a:prstGeom>
              <a:noFill/>
              <a:ln>
                <a:solidFill>
                  <a:schemeClr val="tx1"/>
                </a:solidFill>
              </a:ln>
            </p:spPr>
            <p:txBody>
              <a:bodyPr wrap="square" rtlCol="0">
                <a:spAutoFit/>
              </a:bodyPr>
              <a:lstStyle/>
              <a:p>
                <a:r>
                  <a:rPr lang="en-US" sz="800" dirty="0"/>
                  <a:t>AMF</a:t>
                </a:r>
              </a:p>
            </p:txBody>
          </p:sp>
          <p:sp>
            <p:nvSpPr>
              <p:cNvPr id="89" name="TextBox 88">
                <a:extLst>
                  <a:ext uri="{FF2B5EF4-FFF2-40B4-BE49-F238E27FC236}">
                    <a16:creationId xmlns:a16="http://schemas.microsoft.com/office/drawing/2014/main" id="{1F151B39-6892-43B3-A01F-0BD7C32E1A18}"/>
                  </a:ext>
                </a:extLst>
              </p:cNvPr>
              <p:cNvSpPr txBox="1"/>
              <p:nvPr/>
            </p:nvSpPr>
            <p:spPr>
              <a:xfrm>
                <a:off x="5099441" y="471796"/>
                <a:ext cx="708660" cy="268248"/>
              </a:xfrm>
              <a:prstGeom prst="rect">
                <a:avLst/>
              </a:prstGeom>
              <a:noFill/>
              <a:ln>
                <a:solidFill>
                  <a:schemeClr val="tx1"/>
                </a:solidFill>
              </a:ln>
            </p:spPr>
            <p:txBody>
              <a:bodyPr wrap="square" rtlCol="0">
                <a:spAutoFit/>
              </a:bodyPr>
              <a:lstStyle/>
              <a:p>
                <a:r>
                  <a:rPr lang="en-US" sz="800" dirty="0"/>
                  <a:t>SMF</a:t>
                </a:r>
              </a:p>
            </p:txBody>
          </p:sp>
          <p:sp>
            <p:nvSpPr>
              <p:cNvPr id="90" name="TextBox 89">
                <a:extLst>
                  <a:ext uri="{FF2B5EF4-FFF2-40B4-BE49-F238E27FC236}">
                    <a16:creationId xmlns:a16="http://schemas.microsoft.com/office/drawing/2014/main" id="{48DFC5DA-ABBF-4E05-8323-64FC8EBFB33B}"/>
                  </a:ext>
                </a:extLst>
              </p:cNvPr>
              <p:cNvSpPr txBox="1"/>
              <p:nvPr/>
            </p:nvSpPr>
            <p:spPr>
              <a:xfrm>
                <a:off x="7904363" y="471796"/>
                <a:ext cx="812189" cy="465130"/>
              </a:xfrm>
              <a:prstGeom prst="rect">
                <a:avLst/>
              </a:prstGeom>
              <a:noFill/>
              <a:ln>
                <a:solidFill>
                  <a:schemeClr val="tx1"/>
                </a:solidFill>
              </a:ln>
            </p:spPr>
            <p:txBody>
              <a:bodyPr wrap="square" rtlCol="0">
                <a:spAutoFit/>
              </a:bodyPr>
              <a:lstStyle/>
              <a:p>
                <a:r>
                  <a:rPr lang="en-US" sz="800" dirty="0"/>
                  <a:t>MB-SMF</a:t>
                </a:r>
              </a:p>
            </p:txBody>
          </p:sp>
          <p:cxnSp>
            <p:nvCxnSpPr>
              <p:cNvPr id="91" name="Straight Connector 90">
                <a:extLst>
                  <a:ext uri="{FF2B5EF4-FFF2-40B4-BE49-F238E27FC236}">
                    <a16:creationId xmlns:a16="http://schemas.microsoft.com/office/drawing/2014/main" id="{B2981E03-2C7B-4A0D-AAAE-CA275CA15202}"/>
                  </a:ext>
                </a:extLst>
              </p:cNvPr>
              <p:cNvCxnSpPr>
                <a:cxnSpLocks/>
              </p:cNvCxnSpPr>
              <p:nvPr/>
            </p:nvCxnSpPr>
            <p:spPr bwMode="auto">
              <a:xfrm>
                <a:off x="890914"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2" name="Straight Arrow Connector 91">
                <a:extLst>
                  <a:ext uri="{FF2B5EF4-FFF2-40B4-BE49-F238E27FC236}">
                    <a16:creationId xmlns:a16="http://schemas.microsoft.com/office/drawing/2014/main" id="{7CC8C676-9C02-416B-8547-5D5CD59EA057}"/>
                  </a:ext>
                </a:extLst>
              </p:cNvPr>
              <p:cNvCxnSpPr>
                <a:cxnSpLocks/>
                <a:endCxn id="99" idx="1"/>
              </p:cNvCxnSpPr>
              <p:nvPr/>
            </p:nvCxnSpPr>
            <p:spPr bwMode="auto">
              <a:xfrm>
                <a:off x="890915" y="1546562"/>
                <a:ext cx="4652201" cy="1076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3" name="Straight Arrow Connector 92">
                <a:extLst>
                  <a:ext uri="{FF2B5EF4-FFF2-40B4-BE49-F238E27FC236}">
                    <a16:creationId xmlns:a16="http://schemas.microsoft.com/office/drawing/2014/main" id="{8641E678-9348-4433-A3D5-ECF4BDAF8AF1}"/>
                  </a:ext>
                </a:extLst>
              </p:cNvPr>
              <p:cNvCxnSpPr>
                <a:cxnSpLocks/>
              </p:cNvCxnSpPr>
              <p:nvPr/>
            </p:nvCxnSpPr>
            <p:spPr bwMode="auto">
              <a:xfrm flipH="1">
                <a:off x="4082170" y="1916557"/>
                <a:ext cx="13716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4" name="TextBox 93">
                <a:extLst>
                  <a:ext uri="{FF2B5EF4-FFF2-40B4-BE49-F238E27FC236}">
                    <a16:creationId xmlns:a16="http://schemas.microsoft.com/office/drawing/2014/main" id="{F08304F7-DD1A-4033-98B2-08D4DE1D78BA}"/>
                  </a:ext>
                </a:extLst>
              </p:cNvPr>
              <p:cNvSpPr txBox="1"/>
              <p:nvPr/>
            </p:nvSpPr>
            <p:spPr>
              <a:xfrm>
                <a:off x="2128419" y="1331678"/>
                <a:ext cx="1047734" cy="268248"/>
              </a:xfrm>
              <a:prstGeom prst="rect">
                <a:avLst/>
              </a:prstGeom>
              <a:noFill/>
              <a:ln>
                <a:noFill/>
              </a:ln>
            </p:spPr>
            <p:txBody>
              <a:bodyPr wrap="square" rtlCol="0">
                <a:spAutoFit/>
              </a:bodyPr>
              <a:lstStyle/>
              <a:p>
                <a:r>
                  <a:rPr lang="en-US" sz="800" dirty="0"/>
                  <a:t>UE Join</a:t>
                </a:r>
              </a:p>
            </p:txBody>
          </p:sp>
          <p:sp>
            <p:nvSpPr>
              <p:cNvPr id="95" name="TextBox 94">
                <a:extLst>
                  <a:ext uri="{FF2B5EF4-FFF2-40B4-BE49-F238E27FC236}">
                    <a16:creationId xmlns:a16="http://schemas.microsoft.com/office/drawing/2014/main" id="{F41AC793-6064-4912-AA66-8B22F830846D}"/>
                  </a:ext>
                </a:extLst>
              </p:cNvPr>
              <p:cNvSpPr txBox="1"/>
              <p:nvPr/>
            </p:nvSpPr>
            <p:spPr>
              <a:xfrm>
                <a:off x="4082169" y="1533186"/>
                <a:ext cx="1371601" cy="421531"/>
              </a:xfrm>
              <a:prstGeom prst="rect">
                <a:avLst/>
              </a:prstGeom>
              <a:noFill/>
              <a:ln>
                <a:noFill/>
              </a:ln>
            </p:spPr>
            <p:txBody>
              <a:bodyPr wrap="square" rtlCol="0">
                <a:spAutoFit/>
              </a:bodyPr>
              <a:lstStyle/>
              <a:p>
                <a:r>
                  <a:rPr lang="en-US" sz="800" dirty="0"/>
                  <a:t>MB Session Info (Join, MB-SMF ID)</a:t>
                </a:r>
              </a:p>
            </p:txBody>
          </p:sp>
          <p:cxnSp>
            <p:nvCxnSpPr>
              <p:cNvPr id="96" name="Straight Arrow Connector 95">
                <a:extLst>
                  <a:ext uri="{FF2B5EF4-FFF2-40B4-BE49-F238E27FC236}">
                    <a16:creationId xmlns:a16="http://schemas.microsoft.com/office/drawing/2014/main" id="{023A7720-1007-4D17-B209-30F19DED9CCF}"/>
                  </a:ext>
                </a:extLst>
              </p:cNvPr>
              <p:cNvCxnSpPr>
                <a:cxnSpLocks/>
              </p:cNvCxnSpPr>
              <p:nvPr/>
            </p:nvCxnSpPr>
            <p:spPr bwMode="auto">
              <a:xfrm>
                <a:off x="5453770" y="1656952"/>
                <a:ext cx="181736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7" name="TextBox 96">
                <a:extLst>
                  <a:ext uri="{FF2B5EF4-FFF2-40B4-BE49-F238E27FC236}">
                    <a16:creationId xmlns:a16="http://schemas.microsoft.com/office/drawing/2014/main" id="{D75EC399-65BE-42BE-935E-AF7490F407C8}"/>
                  </a:ext>
                </a:extLst>
              </p:cNvPr>
              <p:cNvSpPr txBox="1"/>
              <p:nvPr/>
            </p:nvSpPr>
            <p:spPr>
              <a:xfrm>
                <a:off x="6987677" y="471796"/>
                <a:ext cx="708660" cy="268248"/>
              </a:xfrm>
              <a:prstGeom prst="rect">
                <a:avLst/>
              </a:prstGeom>
              <a:noFill/>
              <a:ln>
                <a:solidFill>
                  <a:schemeClr val="tx1"/>
                </a:solidFill>
              </a:ln>
            </p:spPr>
            <p:txBody>
              <a:bodyPr wrap="square" rtlCol="0">
                <a:spAutoFit/>
              </a:bodyPr>
              <a:lstStyle/>
              <a:p>
                <a:r>
                  <a:rPr lang="en-US" sz="800" dirty="0"/>
                  <a:t>NRF</a:t>
                </a:r>
              </a:p>
            </p:txBody>
          </p:sp>
          <p:cxnSp>
            <p:nvCxnSpPr>
              <p:cNvPr id="98" name="Straight Arrow Connector 97">
                <a:extLst>
                  <a:ext uri="{FF2B5EF4-FFF2-40B4-BE49-F238E27FC236}">
                    <a16:creationId xmlns:a16="http://schemas.microsoft.com/office/drawing/2014/main" id="{1C3FA2FD-3B71-4368-BEB7-5986B529FE34}"/>
                  </a:ext>
                </a:extLst>
              </p:cNvPr>
              <p:cNvCxnSpPr>
                <a:cxnSpLocks/>
              </p:cNvCxnSpPr>
              <p:nvPr/>
            </p:nvCxnSpPr>
            <p:spPr bwMode="auto">
              <a:xfrm>
                <a:off x="5453770" y="1757534"/>
                <a:ext cx="1817369"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sp>
            <p:nvSpPr>
              <p:cNvPr id="99" name="TextBox 98">
                <a:extLst>
                  <a:ext uri="{FF2B5EF4-FFF2-40B4-BE49-F238E27FC236}">
                    <a16:creationId xmlns:a16="http://schemas.microsoft.com/office/drawing/2014/main" id="{7CF8FD84-9DC5-4B83-8990-AB4FEB51EBC4}"/>
                  </a:ext>
                </a:extLst>
              </p:cNvPr>
              <p:cNvSpPr txBox="1"/>
              <p:nvPr/>
            </p:nvSpPr>
            <p:spPr>
              <a:xfrm>
                <a:off x="5543116" y="1409334"/>
                <a:ext cx="1728015" cy="295992"/>
              </a:xfrm>
              <a:prstGeom prst="rect">
                <a:avLst/>
              </a:prstGeom>
              <a:noFill/>
              <a:ln>
                <a:noFill/>
              </a:ln>
            </p:spPr>
            <p:txBody>
              <a:bodyPr wrap="square" rtlCol="0">
                <a:spAutoFit/>
              </a:bodyPr>
              <a:lstStyle/>
              <a:p>
                <a:r>
                  <a:rPr lang="en-US" sz="800" dirty="0"/>
                  <a:t>Discover MB-SMF</a:t>
                </a:r>
              </a:p>
            </p:txBody>
          </p:sp>
          <p:sp>
            <p:nvSpPr>
              <p:cNvPr id="100" name="Speech Bubble: Rectangle with Corners Rounded 99">
                <a:extLst>
                  <a:ext uri="{FF2B5EF4-FFF2-40B4-BE49-F238E27FC236}">
                    <a16:creationId xmlns:a16="http://schemas.microsoft.com/office/drawing/2014/main" id="{A029A4FA-7507-44EC-8BA7-1D4803E262FB}"/>
                  </a:ext>
                </a:extLst>
              </p:cNvPr>
              <p:cNvSpPr/>
              <p:nvPr/>
            </p:nvSpPr>
            <p:spPr bwMode="auto">
              <a:xfrm>
                <a:off x="5737332" y="687223"/>
                <a:ext cx="1492506" cy="440373"/>
              </a:xfrm>
              <a:prstGeom prst="wedgeRoundRectCallout">
                <a:avLst>
                  <a:gd name="adj1" fmla="val -43205"/>
                  <a:gd name="adj2" fmla="val 125070"/>
                  <a:gd name="adj3" fmla="val 16667"/>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a:ln>
                      <a:noFill/>
                    </a:ln>
                    <a:solidFill>
                      <a:schemeClr val="tx1"/>
                    </a:solidFill>
                    <a:effectLst/>
                    <a:latin typeface="Arial" charset="0"/>
                  </a:rPr>
                  <a:t>Discovery could be done by AMF</a:t>
                </a:r>
              </a:p>
            </p:txBody>
          </p:sp>
          <p:cxnSp>
            <p:nvCxnSpPr>
              <p:cNvPr id="101" name="Straight Connector 100">
                <a:extLst>
                  <a:ext uri="{FF2B5EF4-FFF2-40B4-BE49-F238E27FC236}">
                    <a16:creationId xmlns:a16="http://schemas.microsoft.com/office/drawing/2014/main" id="{E65FC37A-1181-42D0-9BD1-85A72BFB465A}"/>
                  </a:ext>
                </a:extLst>
              </p:cNvPr>
              <p:cNvCxnSpPr>
                <a:cxnSpLocks/>
              </p:cNvCxnSpPr>
              <p:nvPr/>
            </p:nvCxnSpPr>
            <p:spPr bwMode="auto">
              <a:xfrm>
                <a:off x="1926472"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02" name="TextBox 101">
                <a:extLst>
                  <a:ext uri="{FF2B5EF4-FFF2-40B4-BE49-F238E27FC236}">
                    <a16:creationId xmlns:a16="http://schemas.microsoft.com/office/drawing/2014/main" id="{36B6CBF9-CB5C-4EF8-9BFC-0C19F533E93C}"/>
                  </a:ext>
                </a:extLst>
              </p:cNvPr>
              <p:cNvSpPr txBox="1"/>
              <p:nvPr/>
            </p:nvSpPr>
            <p:spPr>
              <a:xfrm>
                <a:off x="4436501" y="2337507"/>
                <a:ext cx="3193347" cy="268248"/>
              </a:xfrm>
              <a:prstGeom prst="rect">
                <a:avLst/>
              </a:prstGeom>
              <a:noFill/>
              <a:ln>
                <a:noFill/>
              </a:ln>
            </p:spPr>
            <p:txBody>
              <a:bodyPr wrap="square" rtlCol="0">
                <a:spAutoFit/>
              </a:bodyPr>
              <a:lstStyle/>
              <a:p>
                <a:r>
                  <a:rPr lang="en-US" sz="800" dirty="0"/>
                  <a:t>MBS Session Establishment Request/Response</a:t>
                </a:r>
              </a:p>
            </p:txBody>
          </p:sp>
          <p:cxnSp>
            <p:nvCxnSpPr>
              <p:cNvPr id="103" name="Straight Arrow Connector 102">
                <a:extLst>
                  <a:ext uri="{FF2B5EF4-FFF2-40B4-BE49-F238E27FC236}">
                    <a16:creationId xmlns:a16="http://schemas.microsoft.com/office/drawing/2014/main" id="{112E059B-D9D1-4324-B5DA-974AD900521F}"/>
                  </a:ext>
                </a:extLst>
              </p:cNvPr>
              <p:cNvCxnSpPr>
                <a:cxnSpLocks/>
              </p:cNvCxnSpPr>
              <p:nvPr/>
            </p:nvCxnSpPr>
            <p:spPr bwMode="auto">
              <a:xfrm>
                <a:off x="4029592" y="2592537"/>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4" name="Straight Arrow Connector 103">
                <a:extLst>
                  <a:ext uri="{FF2B5EF4-FFF2-40B4-BE49-F238E27FC236}">
                    <a16:creationId xmlns:a16="http://schemas.microsoft.com/office/drawing/2014/main" id="{D4B57083-2C31-49F2-B1AB-0E9413634F3E}"/>
                  </a:ext>
                </a:extLst>
              </p:cNvPr>
              <p:cNvCxnSpPr>
                <a:cxnSpLocks/>
              </p:cNvCxnSpPr>
              <p:nvPr/>
            </p:nvCxnSpPr>
            <p:spPr bwMode="auto">
              <a:xfrm>
                <a:off x="4029592" y="2792592"/>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05" name="Straight Arrow Connector 104">
                <a:extLst>
                  <a:ext uri="{FF2B5EF4-FFF2-40B4-BE49-F238E27FC236}">
                    <a16:creationId xmlns:a16="http://schemas.microsoft.com/office/drawing/2014/main" id="{AFE4B5A5-DE96-4C42-8A2A-4CF40CBBD3D1}"/>
                  </a:ext>
                </a:extLst>
              </p:cNvPr>
              <p:cNvCxnSpPr>
                <a:cxnSpLocks/>
              </p:cNvCxnSpPr>
              <p:nvPr/>
            </p:nvCxnSpPr>
            <p:spPr bwMode="auto">
              <a:xfrm>
                <a:off x="1926472" y="2900534"/>
                <a:ext cx="2103120"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06" name="Straight Arrow Connector 105">
                <a:extLst>
                  <a:ext uri="{FF2B5EF4-FFF2-40B4-BE49-F238E27FC236}">
                    <a16:creationId xmlns:a16="http://schemas.microsoft.com/office/drawing/2014/main" id="{4EA84948-B7BC-46AE-8005-25D3B5D3CFE7}"/>
                  </a:ext>
                </a:extLst>
              </p:cNvPr>
              <p:cNvCxnSpPr>
                <a:cxnSpLocks/>
              </p:cNvCxnSpPr>
              <p:nvPr/>
            </p:nvCxnSpPr>
            <p:spPr bwMode="auto">
              <a:xfrm>
                <a:off x="1926472" y="3092560"/>
                <a:ext cx="215569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7" name="TextBox 106">
                <a:extLst>
                  <a:ext uri="{FF2B5EF4-FFF2-40B4-BE49-F238E27FC236}">
                    <a16:creationId xmlns:a16="http://schemas.microsoft.com/office/drawing/2014/main" id="{803FAF3A-FF1E-493C-A032-AB6D95D46868}"/>
                  </a:ext>
                </a:extLst>
              </p:cNvPr>
              <p:cNvSpPr txBox="1"/>
              <p:nvPr/>
            </p:nvSpPr>
            <p:spPr>
              <a:xfrm>
                <a:off x="2114124" y="2680743"/>
                <a:ext cx="1797740" cy="268248"/>
              </a:xfrm>
              <a:prstGeom prst="rect">
                <a:avLst/>
              </a:prstGeom>
              <a:noFill/>
              <a:ln>
                <a:noFill/>
              </a:ln>
            </p:spPr>
            <p:txBody>
              <a:bodyPr wrap="square" rtlCol="0">
                <a:spAutoFit/>
              </a:bodyPr>
              <a:lstStyle/>
              <a:p>
                <a:r>
                  <a:rPr lang="en-US" sz="800" dirty="0"/>
                  <a:t>RAN resource setup</a:t>
                </a:r>
              </a:p>
            </p:txBody>
          </p:sp>
          <p:sp>
            <p:nvSpPr>
              <p:cNvPr id="108" name="Rectangle 107">
                <a:extLst>
                  <a:ext uri="{FF2B5EF4-FFF2-40B4-BE49-F238E27FC236}">
                    <a16:creationId xmlns:a16="http://schemas.microsoft.com/office/drawing/2014/main" id="{EA1B0817-4CA1-43F9-90C2-030DB20509C6}"/>
                  </a:ext>
                </a:extLst>
              </p:cNvPr>
              <p:cNvSpPr/>
              <p:nvPr/>
            </p:nvSpPr>
            <p:spPr bwMode="auto">
              <a:xfrm>
                <a:off x="1126372" y="2337506"/>
                <a:ext cx="7400541"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09" name="TextBox 108">
                <a:extLst>
                  <a:ext uri="{FF2B5EF4-FFF2-40B4-BE49-F238E27FC236}">
                    <a16:creationId xmlns:a16="http://schemas.microsoft.com/office/drawing/2014/main" id="{9E337D09-C862-4C7C-9ECE-82DBCA22D80F}"/>
                  </a:ext>
                </a:extLst>
              </p:cNvPr>
              <p:cNvSpPr txBox="1"/>
              <p:nvPr/>
            </p:nvSpPr>
            <p:spPr>
              <a:xfrm>
                <a:off x="4539565" y="3644894"/>
                <a:ext cx="3193347" cy="268248"/>
              </a:xfrm>
              <a:prstGeom prst="rect">
                <a:avLst/>
              </a:prstGeom>
              <a:noFill/>
              <a:ln>
                <a:noFill/>
              </a:ln>
            </p:spPr>
            <p:txBody>
              <a:bodyPr wrap="square" rtlCol="0">
                <a:spAutoFit/>
              </a:bodyPr>
              <a:lstStyle/>
              <a:p>
                <a:r>
                  <a:rPr lang="en-US" sz="800" dirty="0"/>
                  <a:t>MBS Session Deactivation Request/Response</a:t>
                </a:r>
              </a:p>
            </p:txBody>
          </p:sp>
          <p:cxnSp>
            <p:nvCxnSpPr>
              <p:cNvPr id="110" name="Straight Arrow Connector 109">
                <a:extLst>
                  <a:ext uri="{FF2B5EF4-FFF2-40B4-BE49-F238E27FC236}">
                    <a16:creationId xmlns:a16="http://schemas.microsoft.com/office/drawing/2014/main" id="{41194739-45C0-40ED-BD34-1AEC726C003F}"/>
                  </a:ext>
                </a:extLst>
              </p:cNvPr>
              <p:cNvCxnSpPr>
                <a:cxnSpLocks/>
              </p:cNvCxnSpPr>
              <p:nvPr/>
            </p:nvCxnSpPr>
            <p:spPr bwMode="auto">
              <a:xfrm>
                <a:off x="4029592" y="4026478"/>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1" name="Straight Arrow Connector 110">
                <a:extLst>
                  <a:ext uri="{FF2B5EF4-FFF2-40B4-BE49-F238E27FC236}">
                    <a16:creationId xmlns:a16="http://schemas.microsoft.com/office/drawing/2014/main" id="{45C894AE-8ABD-4595-9FB5-F352B0F872D8}"/>
                  </a:ext>
                </a:extLst>
              </p:cNvPr>
              <p:cNvCxnSpPr>
                <a:cxnSpLocks/>
              </p:cNvCxnSpPr>
              <p:nvPr/>
            </p:nvCxnSpPr>
            <p:spPr bwMode="auto">
              <a:xfrm>
                <a:off x="3987305" y="3856647"/>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2" name="Straight Arrow Connector 111">
                <a:extLst>
                  <a:ext uri="{FF2B5EF4-FFF2-40B4-BE49-F238E27FC236}">
                    <a16:creationId xmlns:a16="http://schemas.microsoft.com/office/drawing/2014/main" id="{28AB0B6F-BE53-4D2D-AEBB-2CD417F99B56}"/>
                  </a:ext>
                </a:extLst>
              </p:cNvPr>
              <p:cNvCxnSpPr>
                <a:cxnSpLocks/>
              </p:cNvCxnSpPr>
              <p:nvPr/>
            </p:nvCxnSpPr>
            <p:spPr bwMode="auto">
              <a:xfrm>
                <a:off x="1910474" y="4101749"/>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3" name="Straight Arrow Connector 112">
                <a:extLst>
                  <a:ext uri="{FF2B5EF4-FFF2-40B4-BE49-F238E27FC236}">
                    <a16:creationId xmlns:a16="http://schemas.microsoft.com/office/drawing/2014/main" id="{C452595D-82BB-4E62-8B83-731B9C446C80}"/>
                  </a:ext>
                </a:extLst>
              </p:cNvPr>
              <p:cNvCxnSpPr>
                <a:cxnSpLocks/>
              </p:cNvCxnSpPr>
              <p:nvPr/>
            </p:nvCxnSpPr>
            <p:spPr bwMode="auto">
              <a:xfrm>
                <a:off x="1951619" y="4248055"/>
                <a:ext cx="2077973"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4" name="TextBox 113">
                <a:extLst>
                  <a:ext uri="{FF2B5EF4-FFF2-40B4-BE49-F238E27FC236}">
                    <a16:creationId xmlns:a16="http://schemas.microsoft.com/office/drawing/2014/main" id="{D7C2EF4F-49BC-4C98-A6C1-63F8747AC8B6}"/>
                  </a:ext>
                </a:extLst>
              </p:cNvPr>
              <p:cNvSpPr txBox="1"/>
              <p:nvPr/>
            </p:nvSpPr>
            <p:spPr>
              <a:xfrm>
                <a:off x="2096777" y="3872592"/>
                <a:ext cx="1779485" cy="268248"/>
              </a:xfrm>
              <a:prstGeom prst="rect">
                <a:avLst/>
              </a:prstGeom>
              <a:noFill/>
              <a:ln>
                <a:noFill/>
              </a:ln>
            </p:spPr>
            <p:txBody>
              <a:bodyPr wrap="square" rtlCol="0">
                <a:spAutoFit/>
              </a:bodyPr>
              <a:lstStyle/>
              <a:p>
                <a:r>
                  <a:rPr lang="en-US" sz="800" dirty="0"/>
                  <a:t>MBS Session Deactivation</a:t>
                </a:r>
              </a:p>
            </p:txBody>
          </p:sp>
          <p:sp>
            <p:nvSpPr>
              <p:cNvPr id="115" name="Rectangle 114">
                <a:extLst>
                  <a:ext uri="{FF2B5EF4-FFF2-40B4-BE49-F238E27FC236}">
                    <a16:creationId xmlns:a16="http://schemas.microsoft.com/office/drawing/2014/main" id="{F7BC8AA0-16A0-4073-9110-F530240B41C8}"/>
                  </a:ext>
                </a:extLst>
              </p:cNvPr>
              <p:cNvSpPr/>
              <p:nvPr/>
            </p:nvSpPr>
            <p:spPr bwMode="auto">
              <a:xfrm>
                <a:off x="1084086" y="3566153"/>
                <a:ext cx="7442822"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16" name="TextBox 115">
                <a:extLst>
                  <a:ext uri="{FF2B5EF4-FFF2-40B4-BE49-F238E27FC236}">
                    <a16:creationId xmlns:a16="http://schemas.microsoft.com/office/drawing/2014/main" id="{D67DC91E-A846-49EC-80C6-53849A1B3838}"/>
                  </a:ext>
                </a:extLst>
              </p:cNvPr>
              <p:cNvSpPr txBox="1"/>
              <p:nvPr/>
            </p:nvSpPr>
            <p:spPr>
              <a:xfrm>
                <a:off x="4539565" y="4784875"/>
                <a:ext cx="3193347" cy="268248"/>
              </a:xfrm>
              <a:prstGeom prst="rect">
                <a:avLst/>
              </a:prstGeom>
              <a:noFill/>
              <a:ln>
                <a:noFill/>
              </a:ln>
            </p:spPr>
            <p:txBody>
              <a:bodyPr wrap="square" rtlCol="0">
                <a:spAutoFit/>
              </a:bodyPr>
              <a:lstStyle/>
              <a:p>
                <a:r>
                  <a:rPr lang="en-US" sz="800" dirty="0"/>
                  <a:t>MBS Session Activation Request/Response</a:t>
                </a:r>
              </a:p>
            </p:txBody>
          </p:sp>
          <p:cxnSp>
            <p:nvCxnSpPr>
              <p:cNvPr id="117" name="Straight Arrow Connector 116">
                <a:extLst>
                  <a:ext uri="{FF2B5EF4-FFF2-40B4-BE49-F238E27FC236}">
                    <a16:creationId xmlns:a16="http://schemas.microsoft.com/office/drawing/2014/main" id="{92ABDDFD-5DD4-4B54-A4CB-70DB9714BFA5}"/>
                  </a:ext>
                </a:extLst>
              </p:cNvPr>
              <p:cNvCxnSpPr>
                <a:cxnSpLocks/>
              </p:cNvCxnSpPr>
              <p:nvPr/>
            </p:nvCxnSpPr>
            <p:spPr bwMode="auto">
              <a:xfrm>
                <a:off x="4029592" y="5166460"/>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8" name="Straight Arrow Connector 117">
                <a:extLst>
                  <a:ext uri="{FF2B5EF4-FFF2-40B4-BE49-F238E27FC236}">
                    <a16:creationId xmlns:a16="http://schemas.microsoft.com/office/drawing/2014/main" id="{B976E8F9-D2BF-46AD-ADAB-F8C627092B19}"/>
                  </a:ext>
                </a:extLst>
              </p:cNvPr>
              <p:cNvCxnSpPr>
                <a:cxnSpLocks/>
              </p:cNvCxnSpPr>
              <p:nvPr/>
            </p:nvCxnSpPr>
            <p:spPr bwMode="auto">
              <a:xfrm>
                <a:off x="3987305" y="4996629"/>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9" name="Straight Arrow Connector 118">
                <a:extLst>
                  <a:ext uri="{FF2B5EF4-FFF2-40B4-BE49-F238E27FC236}">
                    <a16:creationId xmlns:a16="http://schemas.microsoft.com/office/drawing/2014/main" id="{4E98398B-CE8F-40BA-BF35-AF6F8E1004B8}"/>
                  </a:ext>
                </a:extLst>
              </p:cNvPr>
              <p:cNvCxnSpPr>
                <a:cxnSpLocks/>
              </p:cNvCxnSpPr>
              <p:nvPr/>
            </p:nvCxnSpPr>
            <p:spPr bwMode="auto">
              <a:xfrm>
                <a:off x="1935494" y="5965787"/>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20" name="Straight Arrow Connector 119">
                <a:extLst>
                  <a:ext uri="{FF2B5EF4-FFF2-40B4-BE49-F238E27FC236}">
                    <a16:creationId xmlns:a16="http://schemas.microsoft.com/office/drawing/2014/main" id="{C072A2C7-07EC-44EE-9597-DB4F00D010A3}"/>
                  </a:ext>
                </a:extLst>
              </p:cNvPr>
              <p:cNvCxnSpPr>
                <a:cxnSpLocks/>
              </p:cNvCxnSpPr>
              <p:nvPr/>
            </p:nvCxnSpPr>
            <p:spPr bwMode="auto">
              <a:xfrm>
                <a:off x="1976639" y="6112093"/>
                <a:ext cx="2035686"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1" name="TextBox 120">
                <a:extLst>
                  <a:ext uri="{FF2B5EF4-FFF2-40B4-BE49-F238E27FC236}">
                    <a16:creationId xmlns:a16="http://schemas.microsoft.com/office/drawing/2014/main" id="{87FBDAC1-E212-4797-946C-70694DBA8818}"/>
                  </a:ext>
                </a:extLst>
              </p:cNvPr>
              <p:cNvSpPr txBox="1"/>
              <p:nvPr/>
            </p:nvSpPr>
            <p:spPr>
              <a:xfrm>
                <a:off x="2039946" y="5605053"/>
                <a:ext cx="1884179" cy="421531"/>
              </a:xfrm>
              <a:prstGeom prst="rect">
                <a:avLst/>
              </a:prstGeom>
              <a:noFill/>
              <a:ln>
                <a:noFill/>
              </a:ln>
            </p:spPr>
            <p:txBody>
              <a:bodyPr wrap="square" rtlCol="0">
                <a:spAutoFit/>
              </a:bodyPr>
              <a:lstStyle/>
              <a:p>
                <a:r>
                  <a:rPr lang="en-US" sz="800" dirty="0"/>
                  <a:t>MBS Session Activation (list of CONNECTED UEs)</a:t>
                </a:r>
              </a:p>
            </p:txBody>
          </p:sp>
          <p:sp>
            <p:nvSpPr>
              <p:cNvPr id="122" name="Rectangle 121">
                <a:extLst>
                  <a:ext uri="{FF2B5EF4-FFF2-40B4-BE49-F238E27FC236}">
                    <a16:creationId xmlns:a16="http://schemas.microsoft.com/office/drawing/2014/main" id="{803A67B7-A785-4325-A527-E4421ADA585C}"/>
                  </a:ext>
                </a:extLst>
              </p:cNvPr>
              <p:cNvSpPr/>
              <p:nvPr/>
            </p:nvSpPr>
            <p:spPr bwMode="auto">
              <a:xfrm>
                <a:off x="1084086" y="4706135"/>
                <a:ext cx="7439390" cy="1658634"/>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23" name="TextBox 122">
                <a:extLst>
                  <a:ext uri="{FF2B5EF4-FFF2-40B4-BE49-F238E27FC236}">
                    <a16:creationId xmlns:a16="http://schemas.microsoft.com/office/drawing/2014/main" id="{14565F3A-2D8F-4681-9D4E-A0AE7B81EFBB}"/>
                  </a:ext>
                </a:extLst>
              </p:cNvPr>
              <p:cNvSpPr txBox="1"/>
              <p:nvPr/>
            </p:nvSpPr>
            <p:spPr>
              <a:xfrm>
                <a:off x="1169732" y="2363727"/>
                <a:ext cx="1449401" cy="295992"/>
              </a:xfrm>
              <a:prstGeom prst="rect">
                <a:avLst/>
              </a:prstGeom>
              <a:solidFill>
                <a:schemeClr val="tx2">
                  <a:lumMod val="20000"/>
                  <a:lumOff val="80000"/>
                </a:schemeClr>
              </a:solidFill>
              <a:ln>
                <a:noFill/>
              </a:ln>
            </p:spPr>
            <p:txBody>
              <a:bodyPr wrap="square" rtlCol="0">
                <a:spAutoFit/>
              </a:bodyPr>
              <a:lstStyle/>
              <a:p>
                <a:r>
                  <a:rPr lang="en-US" sz="800" dirty="0"/>
                  <a:t>Establishment</a:t>
                </a:r>
              </a:p>
            </p:txBody>
          </p:sp>
          <p:sp>
            <p:nvSpPr>
              <p:cNvPr id="124" name="TextBox 123">
                <a:extLst>
                  <a:ext uri="{FF2B5EF4-FFF2-40B4-BE49-F238E27FC236}">
                    <a16:creationId xmlns:a16="http://schemas.microsoft.com/office/drawing/2014/main" id="{AEC27C71-307C-4926-B7A9-120616CF2F5C}"/>
                  </a:ext>
                </a:extLst>
              </p:cNvPr>
              <p:cNvSpPr txBox="1"/>
              <p:nvPr/>
            </p:nvSpPr>
            <p:spPr>
              <a:xfrm>
                <a:off x="1114409" y="3605952"/>
                <a:ext cx="1338988" cy="294733"/>
              </a:xfrm>
              <a:prstGeom prst="rect">
                <a:avLst/>
              </a:prstGeom>
              <a:solidFill>
                <a:schemeClr val="tx2">
                  <a:lumMod val="20000"/>
                  <a:lumOff val="80000"/>
                </a:schemeClr>
              </a:solidFill>
              <a:ln>
                <a:noFill/>
              </a:ln>
            </p:spPr>
            <p:txBody>
              <a:bodyPr wrap="square" rtlCol="0">
                <a:spAutoFit/>
              </a:bodyPr>
              <a:lstStyle/>
              <a:p>
                <a:r>
                  <a:rPr lang="en-US" sz="800" dirty="0"/>
                  <a:t>Deactivation</a:t>
                </a:r>
              </a:p>
            </p:txBody>
          </p:sp>
          <p:sp>
            <p:nvSpPr>
              <p:cNvPr id="125" name="TextBox 124">
                <a:extLst>
                  <a:ext uri="{FF2B5EF4-FFF2-40B4-BE49-F238E27FC236}">
                    <a16:creationId xmlns:a16="http://schemas.microsoft.com/office/drawing/2014/main" id="{C60ED473-AFB6-4A3A-B4E5-47883AD56662}"/>
                  </a:ext>
                </a:extLst>
              </p:cNvPr>
              <p:cNvSpPr txBox="1"/>
              <p:nvPr/>
            </p:nvSpPr>
            <p:spPr>
              <a:xfrm>
                <a:off x="1096670" y="4758444"/>
                <a:ext cx="1125623" cy="295992"/>
              </a:xfrm>
              <a:prstGeom prst="rect">
                <a:avLst/>
              </a:prstGeom>
              <a:solidFill>
                <a:schemeClr val="tx2">
                  <a:lumMod val="20000"/>
                  <a:lumOff val="80000"/>
                </a:schemeClr>
              </a:solidFill>
              <a:ln>
                <a:noFill/>
              </a:ln>
            </p:spPr>
            <p:txBody>
              <a:bodyPr wrap="square" rtlCol="0">
                <a:spAutoFit/>
              </a:bodyPr>
              <a:lstStyle/>
              <a:p>
                <a:r>
                  <a:rPr lang="en-US" sz="800" dirty="0"/>
                  <a:t>Activation</a:t>
                </a:r>
              </a:p>
            </p:txBody>
          </p:sp>
          <p:sp>
            <p:nvSpPr>
              <p:cNvPr id="126" name="Rectangle 125">
                <a:extLst>
                  <a:ext uri="{FF2B5EF4-FFF2-40B4-BE49-F238E27FC236}">
                    <a16:creationId xmlns:a16="http://schemas.microsoft.com/office/drawing/2014/main" id="{499B8C53-0F8E-44B1-8FE4-E39A553A4C5E}"/>
                  </a:ext>
                </a:extLst>
              </p:cNvPr>
              <p:cNvSpPr/>
              <p:nvPr/>
            </p:nvSpPr>
            <p:spPr bwMode="auto">
              <a:xfrm>
                <a:off x="1736738" y="5602277"/>
                <a:ext cx="2532882" cy="625887"/>
              </a:xfrm>
              <a:prstGeom prst="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27" name="TextBox 126">
                <a:extLst>
                  <a:ext uri="{FF2B5EF4-FFF2-40B4-BE49-F238E27FC236}">
                    <a16:creationId xmlns:a16="http://schemas.microsoft.com/office/drawing/2014/main" id="{BB4BB93D-9DA3-4928-983A-41583921078F}"/>
                  </a:ext>
                </a:extLst>
              </p:cNvPr>
              <p:cNvSpPr txBox="1"/>
              <p:nvPr/>
            </p:nvSpPr>
            <p:spPr>
              <a:xfrm>
                <a:off x="2039946" y="5031096"/>
                <a:ext cx="2140910" cy="268248"/>
              </a:xfrm>
              <a:prstGeom prst="rect">
                <a:avLst/>
              </a:prstGeom>
              <a:noFill/>
              <a:ln>
                <a:noFill/>
              </a:ln>
            </p:spPr>
            <p:txBody>
              <a:bodyPr wrap="square" rtlCol="0">
                <a:spAutoFit/>
              </a:bodyPr>
              <a:lstStyle/>
              <a:p>
                <a:r>
                  <a:rPr lang="en-US" sz="800" dirty="0"/>
                  <a:t>Group paging (MBS Session ID)</a:t>
                </a:r>
              </a:p>
            </p:txBody>
          </p:sp>
          <p:cxnSp>
            <p:nvCxnSpPr>
              <p:cNvPr id="128" name="Straight Arrow Connector 127">
                <a:extLst>
                  <a:ext uri="{FF2B5EF4-FFF2-40B4-BE49-F238E27FC236}">
                    <a16:creationId xmlns:a16="http://schemas.microsoft.com/office/drawing/2014/main" id="{1161DC84-377F-41F8-A094-C7B37FE43261}"/>
                  </a:ext>
                </a:extLst>
              </p:cNvPr>
              <p:cNvCxnSpPr>
                <a:cxnSpLocks/>
              </p:cNvCxnSpPr>
              <p:nvPr/>
            </p:nvCxnSpPr>
            <p:spPr bwMode="auto">
              <a:xfrm flipH="1">
                <a:off x="1926471" y="5254908"/>
                <a:ext cx="2112265"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grpSp>
      <p:sp>
        <p:nvSpPr>
          <p:cNvPr id="129" name="Rectangle: Rounded Corners 128">
            <a:extLst>
              <a:ext uri="{FF2B5EF4-FFF2-40B4-BE49-F238E27FC236}">
                <a16:creationId xmlns:a16="http://schemas.microsoft.com/office/drawing/2014/main" id="{714C77D9-C2BE-4CC9-881D-DC89C419481C}"/>
              </a:ext>
            </a:extLst>
          </p:cNvPr>
          <p:cNvSpPr/>
          <p:nvPr/>
        </p:nvSpPr>
        <p:spPr bwMode="auto">
          <a:xfrm>
            <a:off x="6774582" y="4672820"/>
            <a:ext cx="5149409" cy="1417509"/>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32" name="Rectangle 131">
            <a:extLst>
              <a:ext uri="{FF2B5EF4-FFF2-40B4-BE49-F238E27FC236}">
                <a16:creationId xmlns:a16="http://schemas.microsoft.com/office/drawing/2014/main" id="{D4DB5324-2658-46A0-A45B-EDBEBC041D7A}"/>
              </a:ext>
            </a:extLst>
          </p:cNvPr>
          <p:cNvSpPr/>
          <p:nvPr/>
        </p:nvSpPr>
        <p:spPr>
          <a:xfrm>
            <a:off x="406542" y="4250599"/>
            <a:ext cx="5922360" cy="1600438"/>
          </a:xfrm>
          <a:prstGeom prst="rect">
            <a:avLst/>
          </a:prstGeom>
        </p:spPr>
        <p:txBody>
          <a:bodyPr wrap="square">
            <a:spAutoFit/>
          </a:bodyPr>
          <a:lstStyle/>
          <a:p>
            <a:r>
              <a:rPr lang="en-US" sz="1400" b="1" dirty="0"/>
              <a:t>Q1: </a:t>
            </a:r>
            <a:r>
              <a:rPr lang="en-US" sz="1400" dirty="0"/>
              <a:t>If joined UEs does not have UP in SMF, but in CONNECTED state for other reason, how would such UE be added in MBS Session in RAN?</a:t>
            </a:r>
          </a:p>
          <a:p>
            <a:endParaRPr lang="en-US" sz="1400" b="1" dirty="0"/>
          </a:p>
          <a:p>
            <a:r>
              <a:rPr lang="en-US" sz="1400" b="1" dirty="0"/>
              <a:t>Q2: </a:t>
            </a:r>
            <a:r>
              <a:rPr lang="en-US" sz="1400" dirty="0"/>
              <a:t>If all joined UEs in SMF have UP activated, does it mean that no MBS Session activation message will be sent to the NG-RAN? If so, how to bring the “inactive” MBS Session in RAN to Active again?</a:t>
            </a:r>
          </a:p>
          <a:p>
            <a:endParaRPr lang="en-US" sz="1400" dirty="0"/>
          </a:p>
        </p:txBody>
      </p:sp>
    </p:spTree>
    <p:extLst>
      <p:ext uri="{BB962C8B-B14F-4D97-AF65-F5344CB8AC3E}">
        <p14:creationId xmlns:p14="http://schemas.microsoft.com/office/powerpoint/2010/main" val="31294302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415637" y="291803"/>
            <a:ext cx="4586540" cy="625180"/>
          </a:xfrm>
        </p:spPr>
        <p:txBody>
          <a:bodyPr/>
          <a:lstStyle/>
          <a:p>
            <a:pPr algn="l"/>
            <a:r>
              <a:rPr lang="en-US" dirty="0"/>
              <a:t>MBS Session Deactivation</a:t>
            </a:r>
          </a:p>
        </p:txBody>
      </p:sp>
      <p:sp>
        <p:nvSpPr>
          <p:cNvPr id="4" name="Rectangle 3">
            <a:extLst>
              <a:ext uri="{FF2B5EF4-FFF2-40B4-BE49-F238E27FC236}">
                <a16:creationId xmlns:a16="http://schemas.microsoft.com/office/drawing/2014/main" id="{10338E7E-DA8F-4311-84AC-7FABA3BB59C9}"/>
              </a:ext>
            </a:extLst>
          </p:cNvPr>
          <p:cNvSpPr/>
          <p:nvPr/>
        </p:nvSpPr>
        <p:spPr>
          <a:xfrm>
            <a:off x="567849" y="1074851"/>
            <a:ext cx="3655849" cy="307777"/>
          </a:xfrm>
          <a:prstGeom prst="rect">
            <a:avLst/>
          </a:prstGeom>
        </p:spPr>
        <p:txBody>
          <a:bodyPr wrap="square">
            <a:spAutoFit/>
          </a:bodyPr>
          <a:lstStyle/>
          <a:p>
            <a:r>
              <a:rPr lang="en-GB" sz="1400" b="1" dirty="0"/>
              <a:t>Option-SMF (from </a:t>
            </a:r>
            <a:r>
              <a:rPr lang="en-US" sz="1400" b="1" dirty="0">
                <a:hlinkClick r:id="rId2"/>
              </a:rPr>
              <a:t>S2-2101017</a:t>
            </a:r>
            <a:r>
              <a:rPr lang="en-US" sz="1400" dirty="0"/>
              <a:t>)</a:t>
            </a:r>
            <a:r>
              <a:rPr lang="en-GB" sz="1400" b="1" dirty="0"/>
              <a:t> </a:t>
            </a:r>
            <a:endParaRPr lang="en-US" sz="1400" dirty="0"/>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5">
            <a:extLst>
              <a:ext uri="{FF2B5EF4-FFF2-40B4-BE49-F238E27FC236}">
                <a16:creationId xmlns:a16="http://schemas.microsoft.com/office/drawing/2014/main" id="{AA1C85AB-3561-45FD-9244-9BCF50DF143B}"/>
              </a:ext>
            </a:extLst>
          </p:cNvPr>
          <p:cNvSpPr>
            <a:spLocks noChangeArrowheads="1"/>
          </p:cNvSpPr>
          <p:nvPr/>
        </p:nvSpPr>
        <p:spPr bwMode="auto">
          <a:xfrm>
            <a:off x="6385147" y="291957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TextBox 12">
            <a:extLst>
              <a:ext uri="{FF2B5EF4-FFF2-40B4-BE49-F238E27FC236}">
                <a16:creationId xmlns:a16="http://schemas.microsoft.com/office/drawing/2014/main" id="{52E34EA2-13D2-43BA-A469-6DAEDA19D2C4}"/>
              </a:ext>
            </a:extLst>
          </p:cNvPr>
          <p:cNvSpPr txBox="1"/>
          <p:nvPr/>
        </p:nvSpPr>
        <p:spPr>
          <a:xfrm>
            <a:off x="68416" y="3250"/>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
        <p:nvSpPr>
          <p:cNvPr id="15" name="Rectangle 14">
            <a:extLst>
              <a:ext uri="{FF2B5EF4-FFF2-40B4-BE49-F238E27FC236}">
                <a16:creationId xmlns:a16="http://schemas.microsoft.com/office/drawing/2014/main" id="{F209433D-2947-4DF0-8D38-E1F25EB2848E}"/>
              </a:ext>
            </a:extLst>
          </p:cNvPr>
          <p:cNvSpPr/>
          <p:nvPr/>
        </p:nvSpPr>
        <p:spPr>
          <a:xfrm>
            <a:off x="6693009" y="997509"/>
            <a:ext cx="3811021" cy="307777"/>
          </a:xfrm>
          <a:prstGeom prst="rect">
            <a:avLst/>
          </a:prstGeom>
        </p:spPr>
        <p:txBody>
          <a:bodyPr wrap="square">
            <a:spAutoFit/>
          </a:bodyPr>
          <a:lstStyle/>
          <a:p>
            <a:r>
              <a:rPr lang="en-GB" sz="1400" b="1" dirty="0"/>
              <a:t>Option-AMF: (see</a:t>
            </a:r>
            <a:r>
              <a:rPr lang="en-GB" sz="1400" b="1" dirty="0">
                <a:solidFill>
                  <a:srgbClr val="FF0000"/>
                </a:solidFill>
              </a:rPr>
              <a:t> red rectangle </a:t>
            </a:r>
            <a:r>
              <a:rPr lang="en-GB" sz="1400" b="1" dirty="0"/>
              <a:t>below) </a:t>
            </a:r>
            <a:endParaRPr lang="en-US" sz="1400" dirty="0"/>
          </a:p>
        </p:txBody>
      </p:sp>
      <p:grpSp>
        <p:nvGrpSpPr>
          <p:cNvPr id="16" name="Group 15">
            <a:extLst>
              <a:ext uri="{FF2B5EF4-FFF2-40B4-BE49-F238E27FC236}">
                <a16:creationId xmlns:a16="http://schemas.microsoft.com/office/drawing/2014/main" id="{955C00BB-3E15-4BF0-9BD2-9F42CF16588B}"/>
              </a:ext>
            </a:extLst>
          </p:cNvPr>
          <p:cNvGrpSpPr/>
          <p:nvPr/>
        </p:nvGrpSpPr>
        <p:grpSpPr>
          <a:xfrm>
            <a:off x="415637" y="1796188"/>
            <a:ext cx="5486091" cy="2850146"/>
            <a:chOff x="6214687" y="-76635"/>
            <a:chExt cx="5486091" cy="3327728"/>
          </a:xfrm>
        </p:grpSpPr>
        <p:sp>
          <p:nvSpPr>
            <p:cNvPr id="17" name="Rectangle 16">
              <a:extLst>
                <a:ext uri="{FF2B5EF4-FFF2-40B4-BE49-F238E27FC236}">
                  <a16:creationId xmlns:a16="http://schemas.microsoft.com/office/drawing/2014/main" id="{259F70A5-B38D-4531-8B31-AE54BE318292}"/>
                </a:ext>
              </a:extLst>
            </p:cNvPr>
            <p:cNvSpPr/>
            <p:nvPr/>
          </p:nvSpPr>
          <p:spPr>
            <a:xfrm>
              <a:off x="6216176" y="-76635"/>
              <a:ext cx="5484602" cy="3327728"/>
            </a:xfrm>
            <a:prstGeom prst="rect">
              <a:avLst/>
            </a:prstGeom>
            <a:noFill/>
            <a:ln>
              <a:noFill/>
            </a:ln>
          </p:spPr>
        </p:sp>
        <p:sp>
          <p:nvSpPr>
            <p:cNvPr id="18" name="Text Box 27">
              <a:extLst>
                <a:ext uri="{FF2B5EF4-FFF2-40B4-BE49-F238E27FC236}">
                  <a16:creationId xmlns:a16="http://schemas.microsoft.com/office/drawing/2014/main" id="{A5DC850D-D387-4B22-A93C-5723B47C6AA6}"/>
                </a:ext>
              </a:extLst>
            </p:cNvPr>
            <p:cNvSpPr txBox="1">
              <a:spLocks noChangeArrowheads="1"/>
            </p:cNvSpPr>
            <p:nvPr/>
          </p:nvSpPr>
          <p:spPr bwMode="auto">
            <a:xfrm>
              <a:off x="6214687" y="821759"/>
              <a:ext cx="5114829" cy="1845241"/>
            </a:xfrm>
            <a:prstGeom prst="rect">
              <a:avLst/>
            </a:prstGeom>
            <a:solidFill>
              <a:srgbClr val="FFFFFF"/>
            </a:solidFill>
            <a:ln w="9525">
              <a:solidFill>
                <a:srgbClr val="000000"/>
              </a:solidFill>
              <a:prstDash val="dash"/>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Option 2</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9" name="Line 22">
              <a:extLst>
                <a:ext uri="{FF2B5EF4-FFF2-40B4-BE49-F238E27FC236}">
                  <a16:creationId xmlns:a16="http://schemas.microsoft.com/office/drawing/2014/main" id="{6BBF1E78-7912-47CE-ADA2-5E5D90EA7424}"/>
                </a:ext>
              </a:extLst>
            </p:cNvPr>
            <p:cNvCxnSpPr>
              <a:cxnSpLocks noChangeShapeType="1"/>
            </p:cNvCxnSpPr>
            <p:nvPr/>
          </p:nvCxnSpPr>
          <p:spPr bwMode="auto">
            <a:xfrm flipH="1">
              <a:off x="6497526" y="323386"/>
              <a:ext cx="17101" cy="27529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0" name="Text Box 8">
              <a:extLst>
                <a:ext uri="{FF2B5EF4-FFF2-40B4-BE49-F238E27FC236}">
                  <a16:creationId xmlns:a16="http://schemas.microsoft.com/office/drawing/2014/main" id="{B0594808-A306-4C3A-AEF3-A3D30ED6CC2A}"/>
                </a:ext>
              </a:extLst>
            </p:cNvPr>
            <p:cNvSpPr txBox="1">
              <a:spLocks noChangeArrowheads="1"/>
            </p:cNvSpPr>
            <p:nvPr/>
          </p:nvSpPr>
          <p:spPr bwMode="auto">
            <a:xfrm>
              <a:off x="8413215" y="-76468"/>
              <a:ext cx="695385" cy="32763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AMF</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21" name="Text Box 25">
              <a:extLst>
                <a:ext uri="{FF2B5EF4-FFF2-40B4-BE49-F238E27FC236}">
                  <a16:creationId xmlns:a16="http://schemas.microsoft.com/office/drawing/2014/main" id="{24232381-9D9F-4823-9168-E2249F94044D}"/>
                </a:ext>
              </a:extLst>
            </p:cNvPr>
            <p:cNvSpPr txBox="1">
              <a:spLocks noChangeArrowheads="1"/>
            </p:cNvSpPr>
            <p:nvPr/>
          </p:nvSpPr>
          <p:spPr bwMode="auto">
            <a:xfrm>
              <a:off x="6216175" y="-71555"/>
              <a:ext cx="825500" cy="3949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UE</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23" name="Line 22">
              <a:extLst>
                <a:ext uri="{FF2B5EF4-FFF2-40B4-BE49-F238E27FC236}">
                  <a16:creationId xmlns:a16="http://schemas.microsoft.com/office/drawing/2014/main" id="{77B03CCC-EF6C-4EC7-A5E4-620F83FB1FF7}"/>
                </a:ext>
              </a:extLst>
            </p:cNvPr>
            <p:cNvCxnSpPr>
              <a:cxnSpLocks noChangeShapeType="1"/>
            </p:cNvCxnSpPr>
            <p:nvPr/>
          </p:nvCxnSpPr>
          <p:spPr bwMode="auto">
            <a:xfrm flipH="1">
              <a:off x="8708810" y="258885"/>
              <a:ext cx="17100" cy="27525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4" name="Text Box 8">
              <a:extLst>
                <a:ext uri="{FF2B5EF4-FFF2-40B4-BE49-F238E27FC236}">
                  <a16:creationId xmlns:a16="http://schemas.microsoft.com/office/drawing/2014/main" id="{929E8940-06F5-4149-9234-2A1C6AADD6CE}"/>
                </a:ext>
              </a:extLst>
            </p:cNvPr>
            <p:cNvSpPr txBox="1">
              <a:spLocks noChangeArrowheads="1"/>
            </p:cNvSpPr>
            <p:nvPr/>
          </p:nvSpPr>
          <p:spPr bwMode="auto">
            <a:xfrm>
              <a:off x="9313057" y="-76635"/>
              <a:ext cx="577971" cy="37956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25" name="Line 22">
              <a:extLst>
                <a:ext uri="{FF2B5EF4-FFF2-40B4-BE49-F238E27FC236}">
                  <a16:creationId xmlns:a16="http://schemas.microsoft.com/office/drawing/2014/main" id="{B928F767-01C0-4344-A8EC-4293BD0C8493}"/>
                </a:ext>
              </a:extLst>
            </p:cNvPr>
            <p:cNvCxnSpPr>
              <a:cxnSpLocks noChangeShapeType="1"/>
            </p:cNvCxnSpPr>
            <p:nvPr/>
          </p:nvCxnSpPr>
          <p:spPr bwMode="auto">
            <a:xfrm>
              <a:off x="9594124" y="319811"/>
              <a:ext cx="0" cy="26916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6" name="Text Box 32">
              <a:extLst>
                <a:ext uri="{FF2B5EF4-FFF2-40B4-BE49-F238E27FC236}">
                  <a16:creationId xmlns:a16="http://schemas.microsoft.com/office/drawing/2014/main" id="{7F30696E-0C1C-41F5-965A-C0D02941A6B9}"/>
                </a:ext>
              </a:extLst>
            </p:cNvPr>
            <p:cNvSpPr txBox="1">
              <a:spLocks noChangeArrowheads="1"/>
            </p:cNvSpPr>
            <p:nvPr/>
          </p:nvSpPr>
          <p:spPr bwMode="auto">
            <a:xfrm>
              <a:off x="10098492" y="-76468"/>
              <a:ext cx="663804" cy="42672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MB-SMF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27" name="Line 29">
              <a:extLst>
                <a:ext uri="{FF2B5EF4-FFF2-40B4-BE49-F238E27FC236}">
                  <a16:creationId xmlns:a16="http://schemas.microsoft.com/office/drawing/2014/main" id="{39591A27-E808-43F1-A1ED-7EBC75C8BF5B}"/>
                </a:ext>
              </a:extLst>
            </p:cNvPr>
            <p:cNvCxnSpPr>
              <a:cxnSpLocks noChangeShapeType="1"/>
            </p:cNvCxnSpPr>
            <p:nvPr/>
          </p:nvCxnSpPr>
          <p:spPr bwMode="auto">
            <a:xfrm flipH="1">
              <a:off x="10375115" y="339075"/>
              <a:ext cx="3352" cy="26630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8" name="Text Box 34">
              <a:extLst>
                <a:ext uri="{FF2B5EF4-FFF2-40B4-BE49-F238E27FC236}">
                  <a16:creationId xmlns:a16="http://schemas.microsoft.com/office/drawing/2014/main" id="{3590EEE9-06DD-4874-960B-25EE01AAF4D2}"/>
                </a:ext>
              </a:extLst>
            </p:cNvPr>
            <p:cNvSpPr txBox="1">
              <a:spLocks noChangeArrowheads="1"/>
            </p:cNvSpPr>
            <p:nvPr/>
          </p:nvSpPr>
          <p:spPr bwMode="auto">
            <a:xfrm>
              <a:off x="10218833" y="404695"/>
              <a:ext cx="1088992" cy="26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fr-FR" sz="900" b="1">
                  <a:solidFill>
                    <a:srgbClr val="0000FF"/>
                  </a:solidFill>
                  <a:effectLst/>
                  <a:latin typeface="Times New Roman" panose="02020603050405020304" pitchFamily="18" charset="0"/>
                  <a:ea typeface="DengXian" panose="02010600030101010101" pitchFamily="2" charset="-122"/>
                </a:rPr>
                <a:t>MBS deactivate</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29" name="Text Box 8">
              <a:extLst>
                <a:ext uri="{FF2B5EF4-FFF2-40B4-BE49-F238E27FC236}">
                  <a16:creationId xmlns:a16="http://schemas.microsoft.com/office/drawing/2014/main" id="{4DF93220-06CC-4E1A-A819-C9E1845A54C1}"/>
                </a:ext>
              </a:extLst>
            </p:cNvPr>
            <p:cNvSpPr txBox="1">
              <a:spLocks noChangeArrowheads="1"/>
            </p:cNvSpPr>
            <p:nvPr/>
          </p:nvSpPr>
          <p:spPr bwMode="auto">
            <a:xfrm>
              <a:off x="7303104" y="-70049"/>
              <a:ext cx="836762" cy="3270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NG-RAN</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0" name="Line 22">
              <a:extLst>
                <a:ext uri="{FF2B5EF4-FFF2-40B4-BE49-F238E27FC236}">
                  <a16:creationId xmlns:a16="http://schemas.microsoft.com/office/drawing/2014/main" id="{3D97C920-84FD-4DA3-A46C-1311173B58D6}"/>
                </a:ext>
              </a:extLst>
            </p:cNvPr>
            <p:cNvCxnSpPr>
              <a:cxnSpLocks noChangeShapeType="1"/>
            </p:cNvCxnSpPr>
            <p:nvPr/>
          </p:nvCxnSpPr>
          <p:spPr bwMode="auto">
            <a:xfrm>
              <a:off x="7718585" y="258885"/>
              <a:ext cx="2900" cy="27431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1" name="Text Box 27">
              <a:extLst>
                <a:ext uri="{FF2B5EF4-FFF2-40B4-BE49-F238E27FC236}">
                  <a16:creationId xmlns:a16="http://schemas.microsoft.com/office/drawing/2014/main" id="{84A84B0D-371B-4150-B9BE-1DE05ED552FF}"/>
                </a:ext>
              </a:extLst>
            </p:cNvPr>
            <p:cNvSpPr txBox="1">
              <a:spLocks noChangeArrowheads="1"/>
            </p:cNvSpPr>
            <p:nvPr/>
          </p:nvSpPr>
          <p:spPr bwMode="auto">
            <a:xfrm>
              <a:off x="6973045" y="1949662"/>
              <a:ext cx="1809812" cy="33758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MBS contexts and N3 may be kept for connected and inactive UEs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2" name="Line 30">
              <a:extLst>
                <a:ext uri="{FF2B5EF4-FFF2-40B4-BE49-F238E27FC236}">
                  <a16:creationId xmlns:a16="http://schemas.microsoft.com/office/drawing/2014/main" id="{6C9EBF65-4E0E-410A-BE59-F7AB228A7FBB}"/>
                </a:ext>
              </a:extLst>
            </p:cNvPr>
            <p:cNvCxnSpPr>
              <a:cxnSpLocks noChangeShapeType="1"/>
            </p:cNvCxnSpPr>
            <p:nvPr/>
          </p:nvCxnSpPr>
          <p:spPr bwMode="auto">
            <a:xfrm>
              <a:off x="10399701" y="633079"/>
              <a:ext cx="716278"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33" name="Text Box 27">
              <a:extLst>
                <a:ext uri="{FF2B5EF4-FFF2-40B4-BE49-F238E27FC236}">
                  <a16:creationId xmlns:a16="http://schemas.microsoft.com/office/drawing/2014/main" id="{5E3EF754-0E38-4166-A903-DB1623791DEE}"/>
                </a:ext>
              </a:extLst>
            </p:cNvPr>
            <p:cNvSpPr txBox="1">
              <a:spLocks noChangeArrowheads="1"/>
            </p:cNvSpPr>
            <p:nvPr/>
          </p:nvSpPr>
          <p:spPr bwMode="auto">
            <a:xfrm>
              <a:off x="7455488" y="1084440"/>
              <a:ext cx="3502660" cy="728095"/>
            </a:xfrm>
            <a:prstGeom prst="rect">
              <a:avLst/>
            </a:prstGeom>
            <a:solidFill>
              <a:srgbClr val="FFFFFF"/>
            </a:solidFill>
            <a:ln w="9525">
              <a:solidFill>
                <a:srgbClr val="000000"/>
              </a:solidFill>
              <a:prstDash val="dash"/>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MS Gothic" panose="020B0609070205080204" pitchFamily="49" charset="-128"/>
                </a:rPr>
                <a:t>Variant 2c</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4" name="Line 30">
              <a:extLst>
                <a:ext uri="{FF2B5EF4-FFF2-40B4-BE49-F238E27FC236}">
                  <a16:creationId xmlns:a16="http://schemas.microsoft.com/office/drawing/2014/main" id="{343DD9F3-E11D-4484-90A9-998079D89B35}"/>
                </a:ext>
              </a:extLst>
            </p:cNvPr>
            <p:cNvCxnSpPr>
              <a:cxnSpLocks noChangeShapeType="1"/>
            </p:cNvCxnSpPr>
            <p:nvPr/>
          </p:nvCxnSpPr>
          <p:spPr bwMode="auto">
            <a:xfrm flipV="1">
              <a:off x="8712050" y="1469814"/>
              <a:ext cx="1663065" cy="8255"/>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35" name="Text Box 34">
              <a:extLst>
                <a:ext uri="{FF2B5EF4-FFF2-40B4-BE49-F238E27FC236}">
                  <a16:creationId xmlns:a16="http://schemas.microsoft.com/office/drawing/2014/main" id="{977A40DD-1FA1-4076-9A52-92AC3EF430FA}"/>
                </a:ext>
              </a:extLst>
            </p:cNvPr>
            <p:cNvSpPr txBox="1">
              <a:spLocks noChangeArrowheads="1"/>
            </p:cNvSpPr>
            <p:nvPr/>
          </p:nvSpPr>
          <p:spPr bwMode="auto">
            <a:xfrm>
              <a:off x="8155893" y="1236840"/>
              <a:ext cx="277685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GB" sz="900" b="1">
                  <a:solidFill>
                    <a:srgbClr val="0000FF"/>
                  </a:solidFill>
                  <a:effectLst/>
                  <a:latin typeface="Times New Roman" panose="02020603050405020304" pitchFamily="18" charset="0"/>
                  <a:ea typeface="MS Gothic" panose="020B0609070205080204" pitchFamily="49" charset="-128"/>
                </a:rPr>
                <a:t>DeActivate (MBS session id, list of NG-RAN nodes)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6" name="Line 30">
              <a:extLst>
                <a:ext uri="{FF2B5EF4-FFF2-40B4-BE49-F238E27FC236}">
                  <a16:creationId xmlns:a16="http://schemas.microsoft.com/office/drawing/2014/main" id="{2EE6787E-B901-4432-BA7F-B5D761CE0576}"/>
                </a:ext>
              </a:extLst>
            </p:cNvPr>
            <p:cNvCxnSpPr>
              <a:cxnSpLocks noChangeShapeType="1"/>
            </p:cNvCxnSpPr>
            <p:nvPr/>
          </p:nvCxnSpPr>
          <p:spPr bwMode="auto">
            <a:xfrm>
              <a:off x="7759018" y="1626730"/>
              <a:ext cx="973455"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grpSp>
      <p:grpSp>
        <p:nvGrpSpPr>
          <p:cNvPr id="80" name="Group 79">
            <a:extLst>
              <a:ext uri="{FF2B5EF4-FFF2-40B4-BE49-F238E27FC236}">
                <a16:creationId xmlns:a16="http://schemas.microsoft.com/office/drawing/2014/main" id="{C542BC8A-C6D8-444B-AA1D-D248191ECA33}"/>
              </a:ext>
            </a:extLst>
          </p:cNvPr>
          <p:cNvGrpSpPr/>
          <p:nvPr/>
        </p:nvGrpSpPr>
        <p:grpSpPr>
          <a:xfrm>
            <a:off x="6617569" y="1677637"/>
            <a:ext cx="5375506" cy="4412692"/>
            <a:chOff x="655457" y="471796"/>
            <a:chExt cx="8061095" cy="6062473"/>
          </a:xfrm>
        </p:grpSpPr>
        <p:cxnSp>
          <p:nvCxnSpPr>
            <p:cNvPr id="81" name="Straight Connector 80">
              <a:extLst>
                <a:ext uri="{FF2B5EF4-FFF2-40B4-BE49-F238E27FC236}">
                  <a16:creationId xmlns:a16="http://schemas.microsoft.com/office/drawing/2014/main" id="{F3540D51-CD1A-4F2F-A99E-5DE8E5F66246}"/>
                </a:ext>
              </a:extLst>
            </p:cNvPr>
            <p:cNvCxnSpPr>
              <a:cxnSpLocks/>
            </p:cNvCxnSpPr>
            <p:nvPr/>
          </p:nvCxnSpPr>
          <p:spPr bwMode="auto">
            <a:xfrm>
              <a:off x="4029592" y="735635"/>
              <a:ext cx="0"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2" name="Straight Connector 81">
              <a:extLst>
                <a:ext uri="{FF2B5EF4-FFF2-40B4-BE49-F238E27FC236}">
                  <a16:creationId xmlns:a16="http://schemas.microsoft.com/office/drawing/2014/main" id="{FA9435DB-8CEA-40C7-B211-65F2A73AC898}"/>
                </a:ext>
              </a:extLst>
            </p:cNvPr>
            <p:cNvCxnSpPr>
              <a:cxnSpLocks/>
            </p:cNvCxnSpPr>
            <p:nvPr/>
          </p:nvCxnSpPr>
          <p:spPr bwMode="auto">
            <a:xfrm flipH="1">
              <a:off x="5453770" y="704969"/>
              <a:ext cx="2"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3" name="Straight Connector 82">
              <a:extLst>
                <a:ext uri="{FF2B5EF4-FFF2-40B4-BE49-F238E27FC236}">
                  <a16:creationId xmlns:a16="http://schemas.microsoft.com/office/drawing/2014/main" id="{3BE38BD9-6630-438B-BF0F-17A0486B1FD3}"/>
                </a:ext>
              </a:extLst>
            </p:cNvPr>
            <p:cNvCxnSpPr>
              <a:cxnSpLocks/>
            </p:cNvCxnSpPr>
            <p:nvPr/>
          </p:nvCxnSpPr>
          <p:spPr bwMode="auto">
            <a:xfrm>
              <a:off x="8194684" y="772213"/>
              <a:ext cx="0" cy="573139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4" name="Straight Connector 83">
              <a:extLst>
                <a:ext uri="{FF2B5EF4-FFF2-40B4-BE49-F238E27FC236}">
                  <a16:creationId xmlns:a16="http://schemas.microsoft.com/office/drawing/2014/main" id="{7F3436DA-5BDB-42B3-B1AD-2A62683338AB}"/>
                </a:ext>
              </a:extLst>
            </p:cNvPr>
            <p:cNvCxnSpPr>
              <a:cxnSpLocks/>
            </p:cNvCxnSpPr>
            <p:nvPr/>
          </p:nvCxnSpPr>
          <p:spPr bwMode="auto">
            <a:xfrm flipH="1">
              <a:off x="7271139" y="735635"/>
              <a:ext cx="4" cy="5767968"/>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85" name="Group 84">
              <a:extLst>
                <a:ext uri="{FF2B5EF4-FFF2-40B4-BE49-F238E27FC236}">
                  <a16:creationId xmlns:a16="http://schemas.microsoft.com/office/drawing/2014/main" id="{67D88773-BDB9-445C-AC09-FA7616E54BC8}"/>
                </a:ext>
              </a:extLst>
            </p:cNvPr>
            <p:cNvGrpSpPr/>
            <p:nvPr/>
          </p:nvGrpSpPr>
          <p:grpSpPr>
            <a:xfrm>
              <a:off x="655457" y="471796"/>
              <a:ext cx="8061095" cy="5892973"/>
              <a:chOff x="655457" y="471796"/>
              <a:chExt cx="8061095" cy="5892973"/>
            </a:xfrm>
          </p:grpSpPr>
          <p:sp>
            <p:nvSpPr>
              <p:cNvPr id="86" name="TextBox 85">
                <a:extLst>
                  <a:ext uri="{FF2B5EF4-FFF2-40B4-BE49-F238E27FC236}">
                    <a16:creationId xmlns:a16="http://schemas.microsoft.com/office/drawing/2014/main" id="{3ED03E2E-451E-4596-9544-94B1A6483F5E}"/>
                  </a:ext>
                </a:extLst>
              </p:cNvPr>
              <p:cNvSpPr txBox="1"/>
              <p:nvPr/>
            </p:nvSpPr>
            <p:spPr>
              <a:xfrm>
                <a:off x="655457" y="471797"/>
                <a:ext cx="470916" cy="274850"/>
              </a:xfrm>
              <a:prstGeom prst="rect">
                <a:avLst/>
              </a:prstGeom>
              <a:noFill/>
              <a:ln>
                <a:solidFill>
                  <a:schemeClr val="tx1"/>
                </a:solidFill>
              </a:ln>
            </p:spPr>
            <p:txBody>
              <a:bodyPr wrap="square" rtlCol="0">
                <a:spAutoFit/>
              </a:bodyPr>
              <a:lstStyle/>
              <a:p>
                <a:r>
                  <a:rPr lang="en-US" sz="700" dirty="0"/>
                  <a:t>UE</a:t>
                </a:r>
              </a:p>
            </p:txBody>
          </p:sp>
          <p:sp>
            <p:nvSpPr>
              <p:cNvPr id="87" name="TextBox 86">
                <a:extLst>
                  <a:ext uri="{FF2B5EF4-FFF2-40B4-BE49-F238E27FC236}">
                    <a16:creationId xmlns:a16="http://schemas.microsoft.com/office/drawing/2014/main" id="{D0D40DDD-2EDD-48A2-97DC-9D762B817779}"/>
                  </a:ext>
                </a:extLst>
              </p:cNvPr>
              <p:cNvSpPr txBox="1"/>
              <p:nvPr/>
            </p:nvSpPr>
            <p:spPr>
              <a:xfrm>
                <a:off x="1597290" y="471797"/>
                <a:ext cx="708660" cy="422846"/>
              </a:xfrm>
              <a:prstGeom prst="rect">
                <a:avLst/>
              </a:prstGeom>
              <a:noFill/>
              <a:ln>
                <a:solidFill>
                  <a:schemeClr val="tx1"/>
                </a:solidFill>
              </a:ln>
            </p:spPr>
            <p:txBody>
              <a:bodyPr wrap="square" rtlCol="0">
                <a:spAutoFit/>
              </a:bodyPr>
              <a:lstStyle/>
              <a:p>
                <a:r>
                  <a:rPr lang="en-US" sz="700" dirty="0"/>
                  <a:t>NG-RAN</a:t>
                </a:r>
              </a:p>
            </p:txBody>
          </p:sp>
          <p:sp>
            <p:nvSpPr>
              <p:cNvPr id="88" name="TextBox 87">
                <a:extLst>
                  <a:ext uri="{FF2B5EF4-FFF2-40B4-BE49-F238E27FC236}">
                    <a16:creationId xmlns:a16="http://schemas.microsoft.com/office/drawing/2014/main" id="{8776F6E0-01D5-4F89-B357-6FE88E1EEECC}"/>
                  </a:ext>
                </a:extLst>
              </p:cNvPr>
              <p:cNvSpPr txBox="1"/>
              <p:nvPr/>
            </p:nvSpPr>
            <p:spPr>
              <a:xfrm>
                <a:off x="3727841" y="471797"/>
                <a:ext cx="708660" cy="268248"/>
              </a:xfrm>
              <a:prstGeom prst="rect">
                <a:avLst/>
              </a:prstGeom>
              <a:noFill/>
              <a:ln>
                <a:solidFill>
                  <a:schemeClr val="tx1"/>
                </a:solidFill>
              </a:ln>
            </p:spPr>
            <p:txBody>
              <a:bodyPr wrap="square" rtlCol="0">
                <a:spAutoFit/>
              </a:bodyPr>
              <a:lstStyle/>
              <a:p>
                <a:r>
                  <a:rPr lang="en-US" sz="800" dirty="0"/>
                  <a:t>AMF</a:t>
                </a:r>
              </a:p>
            </p:txBody>
          </p:sp>
          <p:sp>
            <p:nvSpPr>
              <p:cNvPr id="89" name="TextBox 88">
                <a:extLst>
                  <a:ext uri="{FF2B5EF4-FFF2-40B4-BE49-F238E27FC236}">
                    <a16:creationId xmlns:a16="http://schemas.microsoft.com/office/drawing/2014/main" id="{1F151B39-6892-43B3-A01F-0BD7C32E1A18}"/>
                  </a:ext>
                </a:extLst>
              </p:cNvPr>
              <p:cNvSpPr txBox="1"/>
              <p:nvPr/>
            </p:nvSpPr>
            <p:spPr>
              <a:xfrm>
                <a:off x="5099441" y="471796"/>
                <a:ext cx="708660" cy="268248"/>
              </a:xfrm>
              <a:prstGeom prst="rect">
                <a:avLst/>
              </a:prstGeom>
              <a:noFill/>
              <a:ln>
                <a:solidFill>
                  <a:schemeClr val="tx1"/>
                </a:solidFill>
              </a:ln>
            </p:spPr>
            <p:txBody>
              <a:bodyPr wrap="square" rtlCol="0">
                <a:spAutoFit/>
              </a:bodyPr>
              <a:lstStyle/>
              <a:p>
                <a:r>
                  <a:rPr lang="en-US" sz="800" dirty="0"/>
                  <a:t>SMF</a:t>
                </a:r>
              </a:p>
            </p:txBody>
          </p:sp>
          <p:sp>
            <p:nvSpPr>
              <p:cNvPr id="90" name="TextBox 89">
                <a:extLst>
                  <a:ext uri="{FF2B5EF4-FFF2-40B4-BE49-F238E27FC236}">
                    <a16:creationId xmlns:a16="http://schemas.microsoft.com/office/drawing/2014/main" id="{48DFC5DA-ABBF-4E05-8323-64FC8EBFB33B}"/>
                  </a:ext>
                </a:extLst>
              </p:cNvPr>
              <p:cNvSpPr txBox="1"/>
              <p:nvPr/>
            </p:nvSpPr>
            <p:spPr>
              <a:xfrm>
                <a:off x="7904363" y="471796"/>
                <a:ext cx="812189" cy="465130"/>
              </a:xfrm>
              <a:prstGeom prst="rect">
                <a:avLst/>
              </a:prstGeom>
              <a:noFill/>
              <a:ln>
                <a:solidFill>
                  <a:schemeClr val="tx1"/>
                </a:solidFill>
              </a:ln>
            </p:spPr>
            <p:txBody>
              <a:bodyPr wrap="square" rtlCol="0">
                <a:spAutoFit/>
              </a:bodyPr>
              <a:lstStyle/>
              <a:p>
                <a:r>
                  <a:rPr lang="en-US" sz="800" dirty="0"/>
                  <a:t>MB-SMF</a:t>
                </a:r>
              </a:p>
            </p:txBody>
          </p:sp>
          <p:cxnSp>
            <p:nvCxnSpPr>
              <p:cNvPr id="91" name="Straight Connector 90">
                <a:extLst>
                  <a:ext uri="{FF2B5EF4-FFF2-40B4-BE49-F238E27FC236}">
                    <a16:creationId xmlns:a16="http://schemas.microsoft.com/office/drawing/2014/main" id="{B2981E03-2C7B-4A0D-AAAE-CA275CA15202}"/>
                  </a:ext>
                </a:extLst>
              </p:cNvPr>
              <p:cNvCxnSpPr>
                <a:cxnSpLocks/>
              </p:cNvCxnSpPr>
              <p:nvPr/>
            </p:nvCxnSpPr>
            <p:spPr bwMode="auto">
              <a:xfrm>
                <a:off x="890914"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2" name="Straight Arrow Connector 91">
                <a:extLst>
                  <a:ext uri="{FF2B5EF4-FFF2-40B4-BE49-F238E27FC236}">
                    <a16:creationId xmlns:a16="http://schemas.microsoft.com/office/drawing/2014/main" id="{7CC8C676-9C02-416B-8547-5D5CD59EA057}"/>
                  </a:ext>
                </a:extLst>
              </p:cNvPr>
              <p:cNvCxnSpPr>
                <a:cxnSpLocks/>
                <a:endCxn id="99" idx="1"/>
              </p:cNvCxnSpPr>
              <p:nvPr/>
            </p:nvCxnSpPr>
            <p:spPr bwMode="auto">
              <a:xfrm>
                <a:off x="890915" y="1546562"/>
                <a:ext cx="4652201" cy="1076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3" name="Straight Arrow Connector 92">
                <a:extLst>
                  <a:ext uri="{FF2B5EF4-FFF2-40B4-BE49-F238E27FC236}">
                    <a16:creationId xmlns:a16="http://schemas.microsoft.com/office/drawing/2014/main" id="{8641E678-9348-4433-A3D5-ECF4BDAF8AF1}"/>
                  </a:ext>
                </a:extLst>
              </p:cNvPr>
              <p:cNvCxnSpPr>
                <a:cxnSpLocks/>
              </p:cNvCxnSpPr>
              <p:nvPr/>
            </p:nvCxnSpPr>
            <p:spPr bwMode="auto">
              <a:xfrm flipH="1">
                <a:off x="4082170" y="1916557"/>
                <a:ext cx="13716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4" name="TextBox 93">
                <a:extLst>
                  <a:ext uri="{FF2B5EF4-FFF2-40B4-BE49-F238E27FC236}">
                    <a16:creationId xmlns:a16="http://schemas.microsoft.com/office/drawing/2014/main" id="{F08304F7-DD1A-4033-98B2-08D4DE1D78BA}"/>
                  </a:ext>
                </a:extLst>
              </p:cNvPr>
              <p:cNvSpPr txBox="1"/>
              <p:nvPr/>
            </p:nvSpPr>
            <p:spPr>
              <a:xfrm>
                <a:off x="2128419" y="1331678"/>
                <a:ext cx="1047734" cy="268248"/>
              </a:xfrm>
              <a:prstGeom prst="rect">
                <a:avLst/>
              </a:prstGeom>
              <a:noFill/>
              <a:ln>
                <a:noFill/>
              </a:ln>
            </p:spPr>
            <p:txBody>
              <a:bodyPr wrap="square" rtlCol="0">
                <a:spAutoFit/>
              </a:bodyPr>
              <a:lstStyle/>
              <a:p>
                <a:r>
                  <a:rPr lang="en-US" sz="800" dirty="0"/>
                  <a:t>UE Join</a:t>
                </a:r>
              </a:p>
            </p:txBody>
          </p:sp>
          <p:sp>
            <p:nvSpPr>
              <p:cNvPr id="95" name="TextBox 94">
                <a:extLst>
                  <a:ext uri="{FF2B5EF4-FFF2-40B4-BE49-F238E27FC236}">
                    <a16:creationId xmlns:a16="http://schemas.microsoft.com/office/drawing/2014/main" id="{F41AC793-6064-4912-AA66-8B22F830846D}"/>
                  </a:ext>
                </a:extLst>
              </p:cNvPr>
              <p:cNvSpPr txBox="1"/>
              <p:nvPr/>
            </p:nvSpPr>
            <p:spPr>
              <a:xfrm>
                <a:off x="4082169" y="1533186"/>
                <a:ext cx="1371601" cy="421531"/>
              </a:xfrm>
              <a:prstGeom prst="rect">
                <a:avLst/>
              </a:prstGeom>
              <a:noFill/>
              <a:ln>
                <a:noFill/>
              </a:ln>
            </p:spPr>
            <p:txBody>
              <a:bodyPr wrap="square" rtlCol="0">
                <a:spAutoFit/>
              </a:bodyPr>
              <a:lstStyle/>
              <a:p>
                <a:r>
                  <a:rPr lang="en-US" sz="800" dirty="0"/>
                  <a:t>MB Session Info (Join, MB-SMF ID)</a:t>
                </a:r>
              </a:p>
            </p:txBody>
          </p:sp>
          <p:cxnSp>
            <p:nvCxnSpPr>
              <p:cNvPr id="96" name="Straight Arrow Connector 95">
                <a:extLst>
                  <a:ext uri="{FF2B5EF4-FFF2-40B4-BE49-F238E27FC236}">
                    <a16:creationId xmlns:a16="http://schemas.microsoft.com/office/drawing/2014/main" id="{023A7720-1007-4D17-B209-30F19DED9CCF}"/>
                  </a:ext>
                </a:extLst>
              </p:cNvPr>
              <p:cNvCxnSpPr>
                <a:cxnSpLocks/>
              </p:cNvCxnSpPr>
              <p:nvPr/>
            </p:nvCxnSpPr>
            <p:spPr bwMode="auto">
              <a:xfrm>
                <a:off x="5453770" y="1656952"/>
                <a:ext cx="181736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7" name="TextBox 96">
                <a:extLst>
                  <a:ext uri="{FF2B5EF4-FFF2-40B4-BE49-F238E27FC236}">
                    <a16:creationId xmlns:a16="http://schemas.microsoft.com/office/drawing/2014/main" id="{D75EC399-65BE-42BE-935E-AF7490F407C8}"/>
                  </a:ext>
                </a:extLst>
              </p:cNvPr>
              <p:cNvSpPr txBox="1"/>
              <p:nvPr/>
            </p:nvSpPr>
            <p:spPr>
              <a:xfrm>
                <a:off x="6987677" y="471796"/>
                <a:ext cx="708660" cy="268248"/>
              </a:xfrm>
              <a:prstGeom prst="rect">
                <a:avLst/>
              </a:prstGeom>
              <a:noFill/>
              <a:ln>
                <a:solidFill>
                  <a:schemeClr val="tx1"/>
                </a:solidFill>
              </a:ln>
            </p:spPr>
            <p:txBody>
              <a:bodyPr wrap="square" rtlCol="0">
                <a:spAutoFit/>
              </a:bodyPr>
              <a:lstStyle/>
              <a:p>
                <a:r>
                  <a:rPr lang="en-US" sz="800" dirty="0"/>
                  <a:t>NRF</a:t>
                </a:r>
              </a:p>
            </p:txBody>
          </p:sp>
          <p:cxnSp>
            <p:nvCxnSpPr>
              <p:cNvPr id="98" name="Straight Arrow Connector 97">
                <a:extLst>
                  <a:ext uri="{FF2B5EF4-FFF2-40B4-BE49-F238E27FC236}">
                    <a16:creationId xmlns:a16="http://schemas.microsoft.com/office/drawing/2014/main" id="{1C3FA2FD-3B71-4368-BEB7-5986B529FE34}"/>
                  </a:ext>
                </a:extLst>
              </p:cNvPr>
              <p:cNvCxnSpPr>
                <a:cxnSpLocks/>
              </p:cNvCxnSpPr>
              <p:nvPr/>
            </p:nvCxnSpPr>
            <p:spPr bwMode="auto">
              <a:xfrm>
                <a:off x="5453770" y="1757534"/>
                <a:ext cx="1817369"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sp>
            <p:nvSpPr>
              <p:cNvPr id="99" name="TextBox 98">
                <a:extLst>
                  <a:ext uri="{FF2B5EF4-FFF2-40B4-BE49-F238E27FC236}">
                    <a16:creationId xmlns:a16="http://schemas.microsoft.com/office/drawing/2014/main" id="{7CF8FD84-9DC5-4B83-8990-AB4FEB51EBC4}"/>
                  </a:ext>
                </a:extLst>
              </p:cNvPr>
              <p:cNvSpPr txBox="1"/>
              <p:nvPr/>
            </p:nvSpPr>
            <p:spPr>
              <a:xfrm>
                <a:off x="5543116" y="1409334"/>
                <a:ext cx="1728015" cy="295992"/>
              </a:xfrm>
              <a:prstGeom prst="rect">
                <a:avLst/>
              </a:prstGeom>
              <a:noFill/>
              <a:ln>
                <a:noFill/>
              </a:ln>
            </p:spPr>
            <p:txBody>
              <a:bodyPr wrap="square" rtlCol="0">
                <a:spAutoFit/>
              </a:bodyPr>
              <a:lstStyle/>
              <a:p>
                <a:r>
                  <a:rPr lang="en-US" sz="800" dirty="0"/>
                  <a:t>Discover MB-SMF</a:t>
                </a:r>
              </a:p>
            </p:txBody>
          </p:sp>
          <p:sp>
            <p:nvSpPr>
              <p:cNvPr id="100" name="Speech Bubble: Rectangle with Corners Rounded 99">
                <a:extLst>
                  <a:ext uri="{FF2B5EF4-FFF2-40B4-BE49-F238E27FC236}">
                    <a16:creationId xmlns:a16="http://schemas.microsoft.com/office/drawing/2014/main" id="{A029A4FA-7507-44EC-8BA7-1D4803E262FB}"/>
                  </a:ext>
                </a:extLst>
              </p:cNvPr>
              <p:cNvSpPr/>
              <p:nvPr/>
            </p:nvSpPr>
            <p:spPr bwMode="auto">
              <a:xfrm>
                <a:off x="5737332" y="687223"/>
                <a:ext cx="1492506" cy="440373"/>
              </a:xfrm>
              <a:prstGeom prst="wedgeRoundRectCallout">
                <a:avLst>
                  <a:gd name="adj1" fmla="val -43205"/>
                  <a:gd name="adj2" fmla="val 125070"/>
                  <a:gd name="adj3" fmla="val 16667"/>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a:ln>
                      <a:noFill/>
                    </a:ln>
                    <a:solidFill>
                      <a:schemeClr val="tx1"/>
                    </a:solidFill>
                    <a:effectLst/>
                    <a:latin typeface="Arial" charset="0"/>
                  </a:rPr>
                  <a:t>Discovery could be done by AMF</a:t>
                </a:r>
              </a:p>
            </p:txBody>
          </p:sp>
          <p:cxnSp>
            <p:nvCxnSpPr>
              <p:cNvPr id="101" name="Straight Connector 100">
                <a:extLst>
                  <a:ext uri="{FF2B5EF4-FFF2-40B4-BE49-F238E27FC236}">
                    <a16:creationId xmlns:a16="http://schemas.microsoft.com/office/drawing/2014/main" id="{E65FC37A-1181-42D0-9BD1-85A72BFB465A}"/>
                  </a:ext>
                </a:extLst>
              </p:cNvPr>
              <p:cNvCxnSpPr>
                <a:cxnSpLocks/>
              </p:cNvCxnSpPr>
              <p:nvPr/>
            </p:nvCxnSpPr>
            <p:spPr bwMode="auto">
              <a:xfrm>
                <a:off x="1926472"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02" name="TextBox 101">
                <a:extLst>
                  <a:ext uri="{FF2B5EF4-FFF2-40B4-BE49-F238E27FC236}">
                    <a16:creationId xmlns:a16="http://schemas.microsoft.com/office/drawing/2014/main" id="{36B6CBF9-CB5C-4EF8-9BFC-0C19F533E93C}"/>
                  </a:ext>
                </a:extLst>
              </p:cNvPr>
              <p:cNvSpPr txBox="1"/>
              <p:nvPr/>
            </p:nvSpPr>
            <p:spPr>
              <a:xfrm>
                <a:off x="4436501" y="2337507"/>
                <a:ext cx="3193347" cy="268248"/>
              </a:xfrm>
              <a:prstGeom prst="rect">
                <a:avLst/>
              </a:prstGeom>
              <a:noFill/>
              <a:ln>
                <a:noFill/>
              </a:ln>
            </p:spPr>
            <p:txBody>
              <a:bodyPr wrap="square" rtlCol="0">
                <a:spAutoFit/>
              </a:bodyPr>
              <a:lstStyle/>
              <a:p>
                <a:r>
                  <a:rPr lang="en-US" sz="800" dirty="0"/>
                  <a:t>MBS Session Establishment Request/Response</a:t>
                </a:r>
              </a:p>
            </p:txBody>
          </p:sp>
          <p:cxnSp>
            <p:nvCxnSpPr>
              <p:cNvPr id="103" name="Straight Arrow Connector 102">
                <a:extLst>
                  <a:ext uri="{FF2B5EF4-FFF2-40B4-BE49-F238E27FC236}">
                    <a16:creationId xmlns:a16="http://schemas.microsoft.com/office/drawing/2014/main" id="{112E059B-D9D1-4324-B5DA-974AD900521F}"/>
                  </a:ext>
                </a:extLst>
              </p:cNvPr>
              <p:cNvCxnSpPr>
                <a:cxnSpLocks/>
              </p:cNvCxnSpPr>
              <p:nvPr/>
            </p:nvCxnSpPr>
            <p:spPr bwMode="auto">
              <a:xfrm>
                <a:off x="4029592" y="2592537"/>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4" name="Straight Arrow Connector 103">
                <a:extLst>
                  <a:ext uri="{FF2B5EF4-FFF2-40B4-BE49-F238E27FC236}">
                    <a16:creationId xmlns:a16="http://schemas.microsoft.com/office/drawing/2014/main" id="{D4B57083-2C31-49F2-B1AB-0E9413634F3E}"/>
                  </a:ext>
                </a:extLst>
              </p:cNvPr>
              <p:cNvCxnSpPr>
                <a:cxnSpLocks/>
              </p:cNvCxnSpPr>
              <p:nvPr/>
            </p:nvCxnSpPr>
            <p:spPr bwMode="auto">
              <a:xfrm>
                <a:off x="4029592" y="2792592"/>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05" name="Straight Arrow Connector 104">
                <a:extLst>
                  <a:ext uri="{FF2B5EF4-FFF2-40B4-BE49-F238E27FC236}">
                    <a16:creationId xmlns:a16="http://schemas.microsoft.com/office/drawing/2014/main" id="{AFE4B5A5-DE96-4C42-8A2A-4CF40CBBD3D1}"/>
                  </a:ext>
                </a:extLst>
              </p:cNvPr>
              <p:cNvCxnSpPr>
                <a:cxnSpLocks/>
              </p:cNvCxnSpPr>
              <p:nvPr/>
            </p:nvCxnSpPr>
            <p:spPr bwMode="auto">
              <a:xfrm>
                <a:off x="1926472" y="2900534"/>
                <a:ext cx="2103120"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06" name="Straight Arrow Connector 105">
                <a:extLst>
                  <a:ext uri="{FF2B5EF4-FFF2-40B4-BE49-F238E27FC236}">
                    <a16:creationId xmlns:a16="http://schemas.microsoft.com/office/drawing/2014/main" id="{4EA84948-B7BC-46AE-8005-25D3B5D3CFE7}"/>
                  </a:ext>
                </a:extLst>
              </p:cNvPr>
              <p:cNvCxnSpPr>
                <a:cxnSpLocks/>
              </p:cNvCxnSpPr>
              <p:nvPr/>
            </p:nvCxnSpPr>
            <p:spPr bwMode="auto">
              <a:xfrm>
                <a:off x="1926472" y="3092560"/>
                <a:ext cx="215569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7" name="TextBox 106">
                <a:extLst>
                  <a:ext uri="{FF2B5EF4-FFF2-40B4-BE49-F238E27FC236}">
                    <a16:creationId xmlns:a16="http://schemas.microsoft.com/office/drawing/2014/main" id="{803FAF3A-FF1E-493C-A032-AB6D95D46868}"/>
                  </a:ext>
                </a:extLst>
              </p:cNvPr>
              <p:cNvSpPr txBox="1"/>
              <p:nvPr/>
            </p:nvSpPr>
            <p:spPr>
              <a:xfrm>
                <a:off x="2114124" y="2680743"/>
                <a:ext cx="1797740" cy="268248"/>
              </a:xfrm>
              <a:prstGeom prst="rect">
                <a:avLst/>
              </a:prstGeom>
              <a:noFill/>
              <a:ln>
                <a:noFill/>
              </a:ln>
            </p:spPr>
            <p:txBody>
              <a:bodyPr wrap="square" rtlCol="0">
                <a:spAutoFit/>
              </a:bodyPr>
              <a:lstStyle/>
              <a:p>
                <a:r>
                  <a:rPr lang="en-US" sz="800" dirty="0"/>
                  <a:t>RAN resource setup</a:t>
                </a:r>
              </a:p>
            </p:txBody>
          </p:sp>
          <p:sp>
            <p:nvSpPr>
              <p:cNvPr id="108" name="Rectangle 107">
                <a:extLst>
                  <a:ext uri="{FF2B5EF4-FFF2-40B4-BE49-F238E27FC236}">
                    <a16:creationId xmlns:a16="http://schemas.microsoft.com/office/drawing/2014/main" id="{EA1B0817-4CA1-43F9-90C2-030DB20509C6}"/>
                  </a:ext>
                </a:extLst>
              </p:cNvPr>
              <p:cNvSpPr/>
              <p:nvPr/>
            </p:nvSpPr>
            <p:spPr bwMode="auto">
              <a:xfrm>
                <a:off x="1126372" y="2337506"/>
                <a:ext cx="7400541"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09" name="TextBox 108">
                <a:extLst>
                  <a:ext uri="{FF2B5EF4-FFF2-40B4-BE49-F238E27FC236}">
                    <a16:creationId xmlns:a16="http://schemas.microsoft.com/office/drawing/2014/main" id="{9E337D09-C862-4C7C-9ECE-82DBCA22D80F}"/>
                  </a:ext>
                </a:extLst>
              </p:cNvPr>
              <p:cNvSpPr txBox="1"/>
              <p:nvPr/>
            </p:nvSpPr>
            <p:spPr>
              <a:xfrm>
                <a:off x="4539565" y="3644894"/>
                <a:ext cx="3193347" cy="268248"/>
              </a:xfrm>
              <a:prstGeom prst="rect">
                <a:avLst/>
              </a:prstGeom>
              <a:noFill/>
              <a:ln>
                <a:noFill/>
              </a:ln>
            </p:spPr>
            <p:txBody>
              <a:bodyPr wrap="square" rtlCol="0">
                <a:spAutoFit/>
              </a:bodyPr>
              <a:lstStyle/>
              <a:p>
                <a:r>
                  <a:rPr lang="en-US" sz="800" dirty="0"/>
                  <a:t>MBS Session Deactivation Request/Response</a:t>
                </a:r>
              </a:p>
            </p:txBody>
          </p:sp>
          <p:cxnSp>
            <p:nvCxnSpPr>
              <p:cNvPr id="110" name="Straight Arrow Connector 109">
                <a:extLst>
                  <a:ext uri="{FF2B5EF4-FFF2-40B4-BE49-F238E27FC236}">
                    <a16:creationId xmlns:a16="http://schemas.microsoft.com/office/drawing/2014/main" id="{41194739-45C0-40ED-BD34-1AEC726C003F}"/>
                  </a:ext>
                </a:extLst>
              </p:cNvPr>
              <p:cNvCxnSpPr>
                <a:cxnSpLocks/>
              </p:cNvCxnSpPr>
              <p:nvPr/>
            </p:nvCxnSpPr>
            <p:spPr bwMode="auto">
              <a:xfrm>
                <a:off x="4029592" y="4026478"/>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1" name="Straight Arrow Connector 110">
                <a:extLst>
                  <a:ext uri="{FF2B5EF4-FFF2-40B4-BE49-F238E27FC236}">
                    <a16:creationId xmlns:a16="http://schemas.microsoft.com/office/drawing/2014/main" id="{45C894AE-8ABD-4595-9FB5-F352B0F872D8}"/>
                  </a:ext>
                </a:extLst>
              </p:cNvPr>
              <p:cNvCxnSpPr>
                <a:cxnSpLocks/>
              </p:cNvCxnSpPr>
              <p:nvPr/>
            </p:nvCxnSpPr>
            <p:spPr bwMode="auto">
              <a:xfrm>
                <a:off x="3987305" y="3856647"/>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2" name="Straight Arrow Connector 111">
                <a:extLst>
                  <a:ext uri="{FF2B5EF4-FFF2-40B4-BE49-F238E27FC236}">
                    <a16:creationId xmlns:a16="http://schemas.microsoft.com/office/drawing/2014/main" id="{28AB0B6F-BE53-4D2D-AEBB-2CD417F99B56}"/>
                  </a:ext>
                </a:extLst>
              </p:cNvPr>
              <p:cNvCxnSpPr>
                <a:cxnSpLocks/>
              </p:cNvCxnSpPr>
              <p:nvPr/>
            </p:nvCxnSpPr>
            <p:spPr bwMode="auto">
              <a:xfrm>
                <a:off x="1910474" y="4101749"/>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3" name="Straight Arrow Connector 112">
                <a:extLst>
                  <a:ext uri="{FF2B5EF4-FFF2-40B4-BE49-F238E27FC236}">
                    <a16:creationId xmlns:a16="http://schemas.microsoft.com/office/drawing/2014/main" id="{C452595D-82BB-4E62-8B83-731B9C446C80}"/>
                  </a:ext>
                </a:extLst>
              </p:cNvPr>
              <p:cNvCxnSpPr>
                <a:cxnSpLocks/>
              </p:cNvCxnSpPr>
              <p:nvPr/>
            </p:nvCxnSpPr>
            <p:spPr bwMode="auto">
              <a:xfrm>
                <a:off x="1951619" y="4248055"/>
                <a:ext cx="2077973"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4" name="TextBox 113">
                <a:extLst>
                  <a:ext uri="{FF2B5EF4-FFF2-40B4-BE49-F238E27FC236}">
                    <a16:creationId xmlns:a16="http://schemas.microsoft.com/office/drawing/2014/main" id="{D7C2EF4F-49BC-4C98-A6C1-63F8747AC8B6}"/>
                  </a:ext>
                </a:extLst>
              </p:cNvPr>
              <p:cNvSpPr txBox="1"/>
              <p:nvPr/>
            </p:nvSpPr>
            <p:spPr>
              <a:xfrm>
                <a:off x="2096777" y="3872592"/>
                <a:ext cx="1779485" cy="268248"/>
              </a:xfrm>
              <a:prstGeom prst="rect">
                <a:avLst/>
              </a:prstGeom>
              <a:noFill/>
              <a:ln>
                <a:noFill/>
              </a:ln>
            </p:spPr>
            <p:txBody>
              <a:bodyPr wrap="square" rtlCol="0">
                <a:spAutoFit/>
              </a:bodyPr>
              <a:lstStyle/>
              <a:p>
                <a:r>
                  <a:rPr lang="en-US" sz="800" dirty="0"/>
                  <a:t>MBS Session Deactivation</a:t>
                </a:r>
              </a:p>
            </p:txBody>
          </p:sp>
          <p:sp>
            <p:nvSpPr>
              <p:cNvPr id="115" name="Rectangle 114">
                <a:extLst>
                  <a:ext uri="{FF2B5EF4-FFF2-40B4-BE49-F238E27FC236}">
                    <a16:creationId xmlns:a16="http://schemas.microsoft.com/office/drawing/2014/main" id="{F7BC8AA0-16A0-4073-9110-F530240B41C8}"/>
                  </a:ext>
                </a:extLst>
              </p:cNvPr>
              <p:cNvSpPr/>
              <p:nvPr/>
            </p:nvSpPr>
            <p:spPr bwMode="auto">
              <a:xfrm>
                <a:off x="1084086" y="3566153"/>
                <a:ext cx="7442822"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16" name="TextBox 115">
                <a:extLst>
                  <a:ext uri="{FF2B5EF4-FFF2-40B4-BE49-F238E27FC236}">
                    <a16:creationId xmlns:a16="http://schemas.microsoft.com/office/drawing/2014/main" id="{D67DC91E-A846-49EC-80C6-53849A1B3838}"/>
                  </a:ext>
                </a:extLst>
              </p:cNvPr>
              <p:cNvSpPr txBox="1"/>
              <p:nvPr/>
            </p:nvSpPr>
            <p:spPr>
              <a:xfrm>
                <a:off x="4539565" y="4784875"/>
                <a:ext cx="3193347" cy="268248"/>
              </a:xfrm>
              <a:prstGeom prst="rect">
                <a:avLst/>
              </a:prstGeom>
              <a:noFill/>
              <a:ln>
                <a:noFill/>
              </a:ln>
            </p:spPr>
            <p:txBody>
              <a:bodyPr wrap="square" rtlCol="0">
                <a:spAutoFit/>
              </a:bodyPr>
              <a:lstStyle/>
              <a:p>
                <a:r>
                  <a:rPr lang="en-US" sz="800" dirty="0"/>
                  <a:t>MBS Session Activation Request/Response</a:t>
                </a:r>
              </a:p>
            </p:txBody>
          </p:sp>
          <p:cxnSp>
            <p:nvCxnSpPr>
              <p:cNvPr id="117" name="Straight Arrow Connector 116">
                <a:extLst>
                  <a:ext uri="{FF2B5EF4-FFF2-40B4-BE49-F238E27FC236}">
                    <a16:creationId xmlns:a16="http://schemas.microsoft.com/office/drawing/2014/main" id="{92ABDDFD-5DD4-4B54-A4CB-70DB9714BFA5}"/>
                  </a:ext>
                </a:extLst>
              </p:cNvPr>
              <p:cNvCxnSpPr>
                <a:cxnSpLocks/>
              </p:cNvCxnSpPr>
              <p:nvPr/>
            </p:nvCxnSpPr>
            <p:spPr bwMode="auto">
              <a:xfrm>
                <a:off x="4029592" y="5166460"/>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8" name="Straight Arrow Connector 117">
                <a:extLst>
                  <a:ext uri="{FF2B5EF4-FFF2-40B4-BE49-F238E27FC236}">
                    <a16:creationId xmlns:a16="http://schemas.microsoft.com/office/drawing/2014/main" id="{B976E8F9-D2BF-46AD-ADAB-F8C627092B19}"/>
                  </a:ext>
                </a:extLst>
              </p:cNvPr>
              <p:cNvCxnSpPr>
                <a:cxnSpLocks/>
              </p:cNvCxnSpPr>
              <p:nvPr/>
            </p:nvCxnSpPr>
            <p:spPr bwMode="auto">
              <a:xfrm>
                <a:off x="3987305" y="4996629"/>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9" name="Straight Arrow Connector 118">
                <a:extLst>
                  <a:ext uri="{FF2B5EF4-FFF2-40B4-BE49-F238E27FC236}">
                    <a16:creationId xmlns:a16="http://schemas.microsoft.com/office/drawing/2014/main" id="{4E98398B-CE8F-40BA-BF35-AF6F8E1004B8}"/>
                  </a:ext>
                </a:extLst>
              </p:cNvPr>
              <p:cNvCxnSpPr>
                <a:cxnSpLocks/>
              </p:cNvCxnSpPr>
              <p:nvPr/>
            </p:nvCxnSpPr>
            <p:spPr bwMode="auto">
              <a:xfrm>
                <a:off x="1935494" y="5965787"/>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20" name="Straight Arrow Connector 119">
                <a:extLst>
                  <a:ext uri="{FF2B5EF4-FFF2-40B4-BE49-F238E27FC236}">
                    <a16:creationId xmlns:a16="http://schemas.microsoft.com/office/drawing/2014/main" id="{C072A2C7-07EC-44EE-9597-DB4F00D010A3}"/>
                  </a:ext>
                </a:extLst>
              </p:cNvPr>
              <p:cNvCxnSpPr>
                <a:cxnSpLocks/>
              </p:cNvCxnSpPr>
              <p:nvPr/>
            </p:nvCxnSpPr>
            <p:spPr bwMode="auto">
              <a:xfrm>
                <a:off x="1976639" y="6112093"/>
                <a:ext cx="2035686"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1" name="TextBox 120">
                <a:extLst>
                  <a:ext uri="{FF2B5EF4-FFF2-40B4-BE49-F238E27FC236}">
                    <a16:creationId xmlns:a16="http://schemas.microsoft.com/office/drawing/2014/main" id="{87FBDAC1-E212-4797-946C-70694DBA8818}"/>
                  </a:ext>
                </a:extLst>
              </p:cNvPr>
              <p:cNvSpPr txBox="1"/>
              <p:nvPr/>
            </p:nvSpPr>
            <p:spPr>
              <a:xfrm>
                <a:off x="2039946" y="5605053"/>
                <a:ext cx="1884179" cy="421531"/>
              </a:xfrm>
              <a:prstGeom prst="rect">
                <a:avLst/>
              </a:prstGeom>
              <a:noFill/>
              <a:ln>
                <a:noFill/>
              </a:ln>
            </p:spPr>
            <p:txBody>
              <a:bodyPr wrap="square" rtlCol="0">
                <a:spAutoFit/>
              </a:bodyPr>
              <a:lstStyle/>
              <a:p>
                <a:r>
                  <a:rPr lang="en-US" sz="800" dirty="0"/>
                  <a:t>MBS Session Activation (list of CONNECTED UEs)</a:t>
                </a:r>
              </a:p>
            </p:txBody>
          </p:sp>
          <p:sp>
            <p:nvSpPr>
              <p:cNvPr id="122" name="Rectangle 121">
                <a:extLst>
                  <a:ext uri="{FF2B5EF4-FFF2-40B4-BE49-F238E27FC236}">
                    <a16:creationId xmlns:a16="http://schemas.microsoft.com/office/drawing/2014/main" id="{803A67B7-A785-4325-A527-E4421ADA585C}"/>
                  </a:ext>
                </a:extLst>
              </p:cNvPr>
              <p:cNvSpPr/>
              <p:nvPr/>
            </p:nvSpPr>
            <p:spPr bwMode="auto">
              <a:xfrm>
                <a:off x="1084086" y="4706135"/>
                <a:ext cx="7439390" cy="1658634"/>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23" name="TextBox 122">
                <a:extLst>
                  <a:ext uri="{FF2B5EF4-FFF2-40B4-BE49-F238E27FC236}">
                    <a16:creationId xmlns:a16="http://schemas.microsoft.com/office/drawing/2014/main" id="{14565F3A-2D8F-4681-9D4E-A0AE7B81EFBB}"/>
                  </a:ext>
                </a:extLst>
              </p:cNvPr>
              <p:cNvSpPr txBox="1"/>
              <p:nvPr/>
            </p:nvSpPr>
            <p:spPr>
              <a:xfrm>
                <a:off x="1169732" y="2363727"/>
                <a:ext cx="1449401" cy="295992"/>
              </a:xfrm>
              <a:prstGeom prst="rect">
                <a:avLst/>
              </a:prstGeom>
              <a:solidFill>
                <a:schemeClr val="tx2">
                  <a:lumMod val="20000"/>
                  <a:lumOff val="80000"/>
                </a:schemeClr>
              </a:solidFill>
              <a:ln>
                <a:noFill/>
              </a:ln>
            </p:spPr>
            <p:txBody>
              <a:bodyPr wrap="square" rtlCol="0">
                <a:spAutoFit/>
              </a:bodyPr>
              <a:lstStyle/>
              <a:p>
                <a:r>
                  <a:rPr lang="en-US" sz="800" dirty="0"/>
                  <a:t>Establishment</a:t>
                </a:r>
              </a:p>
            </p:txBody>
          </p:sp>
          <p:sp>
            <p:nvSpPr>
              <p:cNvPr id="124" name="TextBox 123">
                <a:extLst>
                  <a:ext uri="{FF2B5EF4-FFF2-40B4-BE49-F238E27FC236}">
                    <a16:creationId xmlns:a16="http://schemas.microsoft.com/office/drawing/2014/main" id="{AEC27C71-307C-4926-B7A9-120616CF2F5C}"/>
                  </a:ext>
                </a:extLst>
              </p:cNvPr>
              <p:cNvSpPr txBox="1"/>
              <p:nvPr/>
            </p:nvSpPr>
            <p:spPr>
              <a:xfrm>
                <a:off x="1114409" y="3605952"/>
                <a:ext cx="1338988" cy="294733"/>
              </a:xfrm>
              <a:prstGeom prst="rect">
                <a:avLst/>
              </a:prstGeom>
              <a:solidFill>
                <a:schemeClr val="tx2">
                  <a:lumMod val="20000"/>
                  <a:lumOff val="80000"/>
                </a:schemeClr>
              </a:solidFill>
              <a:ln>
                <a:noFill/>
              </a:ln>
            </p:spPr>
            <p:txBody>
              <a:bodyPr wrap="square" rtlCol="0">
                <a:spAutoFit/>
              </a:bodyPr>
              <a:lstStyle/>
              <a:p>
                <a:r>
                  <a:rPr lang="en-US" sz="800" dirty="0"/>
                  <a:t>Deactivation</a:t>
                </a:r>
              </a:p>
            </p:txBody>
          </p:sp>
          <p:sp>
            <p:nvSpPr>
              <p:cNvPr id="125" name="TextBox 124">
                <a:extLst>
                  <a:ext uri="{FF2B5EF4-FFF2-40B4-BE49-F238E27FC236}">
                    <a16:creationId xmlns:a16="http://schemas.microsoft.com/office/drawing/2014/main" id="{C60ED473-AFB6-4A3A-B4E5-47883AD56662}"/>
                  </a:ext>
                </a:extLst>
              </p:cNvPr>
              <p:cNvSpPr txBox="1"/>
              <p:nvPr/>
            </p:nvSpPr>
            <p:spPr>
              <a:xfrm>
                <a:off x="1096670" y="4758444"/>
                <a:ext cx="1125623" cy="295992"/>
              </a:xfrm>
              <a:prstGeom prst="rect">
                <a:avLst/>
              </a:prstGeom>
              <a:solidFill>
                <a:schemeClr val="tx2">
                  <a:lumMod val="20000"/>
                  <a:lumOff val="80000"/>
                </a:schemeClr>
              </a:solidFill>
              <a:ln>
                <a:noFill/>
              </a:ln>
            </p:spPr>
            <p:txBody>
              <a:bodyPr wrap="square" rtlCol="0">
                <a:spAutoFit/>
              </a:bodyPr>
              <a:lstStyle/>
              <a:p>
                <a:r>
                  <a:rPr lang="en-US" sz="800" dirty="0"/>
                  <a:t>Activation</a:t>
                </a:r>
              </a:p>
            </p:txBody>
          </p:sp>
          <p:sp>
            <p:nvSpPr>
              <p:cNvPr id="126" name="Rectangle 125">
                <a:extLst>
                  <a:ext uri="{FF2B5EF4-FFF2-40B4-BE49-F238E27FC236}">
                    <a16:creationId xmlns:a16="http://schemas.microsoft.com/office/drawing/2014/main" id="{499B8C53-0F8E-44B1-8FE4-E39A553A4C5E}"/>
                  </a:ext>
                </a:extLst>
              </p:cNvPr>
              <p:cNvSpPr/>
              <p:nvPr/>
            </p:nvSpPr>
            <p:spPr bwMode="auto">
              <a:xfrm>
                <a:off x="1736738" y="5602277"/>
                <a:ext cx="2532882" cy="625887"/>
              </a:xfrm>
              <a:prstGeom prst="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27" name="TextBox 126">
                <a:extLst>
                  <a:ext uri="{FF2B5EF4-FFF2-40B4-BE49-F238E27FC236}">
                    <a16:creationId xmlns:a16="http://schemas.microsoft.com/office/drawing/2014/main" id="{BB4BB93D-9DA3-4928-983A-41583921078F}"/>
                  </a:ext>
                </a:extLst>
              </p:cNvPr>
              <p:cNvSpPr txBox="1"/>
              <p:nvPr/>
            </p:nvSpPr>
            <p:spPr>
              <a:xfrm>
                <a:off x="2039946" y="5031096"/>
                <a:ext cx="2140910" cy="268248"/>
              </a:xfrm>
              <a:prstGeom prst="rect">
                <a:avLst/>
              </a:prstGeom>
              <a:noFill/>
              <a:ln>
                <a:noFill/>
              </a:ln>
            </p:spPr>
            <p:txBody>
              <a:bodyPr wrap="square" rtlCol="0">
                <a:spAutoFit/>
              </a:bodyPr>
              <a:lstStyle/>
              <a:p>
                <a:r>
                  <a:rPr lang="en-US" sz="800" dirty="0"/>
                  <a:t>Group paging (MBS Session ID)</a:t>
                </a:r>
              </a:p>
            </p:txBody>
          </p:sp>
          <p:cxnSp>
            <p:nvCxnSpPr>
              <p:cNvPr id="128" name="Straight Arrow Connector 127">
                <a:extLst>
                  <a:ext uri="{FF2B5EF4-FFF2-40B4-BE49-F238E27FC236}">
                    <a16:creationId xmlns:a16="http://schemas.microsoft.com/office/drawing/2014/main" id="{1161DC84-377F-41F8-A094-C7B37FE43261}"/>
                  </a:ext>
                </a:extLst>
              </p:cNvPr>
              <p:cNvCxnSpPr>
                <a:cxnSpLocks/>
              </p:cNvCxnSpPr>
              <p:nvPr/>
            </p:nvCxnSpPr>
            <p:spPr bwMode="auto">
              <a:xfrm flipH="1">
                <a:off x="1926471" y="5254908"/>
                <a:ext cx="2112265"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grpSp>
      <p:sp>
        <p:nvSpPr>
          <p:cNvPr id="129" name="Rectangle: Rounded Corners 128">
            <a:extLst>
              <a:ext uri="{FF2B5EF4-FFF2-40B4-BE49-F238E27FC236}">
                <a16:creationId xmlns:a16="http://schemas.microsoft.com/office/drawing/2014/main" id="{714C77D9-C2BE-4CC9-881D-DC89C419481C}"/>
              </a:ext>
            </a:extLst>
          </p:cNvPr>
          <p:cNvSpPr/>
          <p:nvPr/>
        </p:nvSpPr>
        <p:spPr bwMode="auto">
          <a:xfrm>
            <a:off x="6744559" y="3845514"/>
            <a:ext cx="5149409" cy="828631"/>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55735808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242868" y="260770"/>
            <a:ext cx="8968510" cy="625180"/>
          </a:xfrm>
        </p:spPr>
        <p:txBody>
          <a:bodyPr/>
          <a:lstStyle/>
          <a:p>
            <a:pPr algn="l"/>
            <a:r>
              <a:rPr lang="en-US" dirty="0"/>
              <a:t>MBS Session Update </a:t>
            </a:r>
            <a:r>
              <a:rPr lang="en-US" sz="2000" dirty="0"/>
              <a:t>(adding/deleting/modifying MBS QoS Flow) </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468714" y="1335254"/>
            <a:ext cx="4526175" cy="1169551"/>
          </a:xfrm>
          <a:prstGeom prst="rect">
            <a:avLst/>
          </a:prstGeom>
        </p:spPr>
        <p:txBody>
          <a:bodyPr wrap="square">
            <a:spAutoFit/>
          </a:bodyPr>
          <a:lstStyle/>
          <a:p>
            <a:r>
              <a:rPr lang="en-GB" sz="1400" b="1" dirty="0"/>
              <a:t>Option-SMF: Which path to follow ?</a:t>
            </a:r>
          </a:p>
          <a:p>
            <a:endParaRPr lang="en-GB" sz="1400" b="1" dirty="0"/>
          </a:p>
          <a:p>
            <a:pPr lvl="1"/>
            <a:r>
              <a:rPr lang="en-GB" sz="1400" b="1" dirty="0"/>
              <a:t>Path: MBS Session Activation, or </a:t>
            </a:r>
          </a:p>
          <a:p>
            <a:pPr lvl="1"/>
            <a:r>
              <a:rPr lang="en-GB" sz="1400" b="1" dirty="0"/>
              <a:t>Path: MBS Session Deactivation? </a:t>
            </a:r>
          </a:p>
          <a:p>
            <a:r>
              <a:rPr lang="en-GB" sz="1400" b="1" dirty="0"/>
              <a:t>  </a:t>
            </a:r>
            <a:endParaRPr lang="en-US" sz="1400" dirty="0"/>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TextBox 12">
            <a:extLst>
              <a:ext uri="{FF2B5EF4-FFF2-40B4-BE49-F238E27FC236}">
                <a16:creationId xmlns:a16="http://schemas.microsoft.com/office/drawing/2014/main" id="{52E34EA2-13D2-43BA-A469-6DAEDA19D2C4}"/>
              </a:ext>
            </a:extLst>
          </p:cNvPr>
          <p:cNvSpPr txBox="1"/>
          <p:nvPr/>
        </p:nvSpPr>
        <p:spPr>
          <a:xfrm>
            <a:off x="67377" y="44517"/>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
        <p:nvSpPr>
          <p:cNvPr id="15" name="Rectangle 14">
            <a:extLst>
              <a:ext uri="{FF2B5EF4-FFF2-40B4-BE49-F238E27FC236}">
                <a16:creationId xmlns:a16="http://schemas.microsoft.com/office/drawing/2014/main" id="{F209433D-2947-4DF0-8D38-E1F25EB2848E}"/>
              </a:ext>
            </a:extLst>
          </p:cNvPr>
          <p:cNvSpPr/>
          <p:nvPr/>
        </p:nvSpPr>
        <p:spPr>
          <a:xfrm>
            <a:off x="6352752" y="1241848"/>
            <a:ext cx="5447021" cy="307777"/>
          </a:xfrm>
          <a:prstGeom prst="rect">
            <a:avLst/>
          </a:prstGeom>
        </p:spPr>
        <p:txBody>
          <a:bodyPr wrap="square">
            <a:spAutoFit/>
          </a:bodyPr>
          <a:lstStyle/>
          <a:p>
            <a:r>
              <a:rPr lang="en-GB" sz="1400" b="1" dirty="0"/>
              <a:t>Option-AMF: same path as for MBS Start/Activate/Deactivate</a:t>
            </a:r>
            <a:endParaRPr lang="en-US" sz="1400" dirty="0"/>
          </a:p>
        </p:txBody>
      </p:sp>
      <p:grpSp>
        <p:nvGrpSpPr>
          <p:cNvPr id="14" name="Group 13">
            <a:extLst>
              <a:ext uri="{FF2B5EF4-FFF2-40B4-BE49-F238E27FC236}">
                <a16:creationId xmlns:a16="http://schemas.microsoft.com/office/drawing/2014/main" id="{4207D1B3-A744-4B84-AC0C-68A86638A376}"/>
              </a:ext>
            </a:extLst>
          </p:cNvPr>
          <p:cNvGrpSpPr/>
          <p:nvPr/>
        </p:nvGrpSpPr>
        <p:grpSpPr>
          <a:xfrm>
            <a:off x="6544169" y="1780993"/>
            <a:ext cx="5375506" cy="1738636"/>
            <a:chOff x="6544169" y="1780993"/>
            <a:chExt cx="5375506" cy="1738636"/>
          </a:xfrm>
        </p:grpSpPr>
        <p:sp>
          <p:nvSpPr>
            <p:cNvPr id="44" name="TextBox 43">
              <a:extLst>
                <a:ext uri="{FF2B5EF4-FFF2-40B4-BE49-F238E27FC236}">
                  <a16:creationId xmlns:a16="http://schemas.microsoft.com/office/drawing/2014/main" id="{61BE0D7A-0DB1-4DA0-A00F-DAC61F966A17}"/>
                </a:ext>
              </a:extLst>
            </p:cNvPr>
            <p:cNvSpPr txBox="1"/>
            <p:nvPr/>
          </p:nvSpPr>
          <p:spPr>
            <a:xfrm>
              <a:off x="6544169" y="1780994"/>
              <a:ext cx="314028" cy="200055"/>
            </a:xfrm>
            <a:prstGeom prst="rect">
              <a:avLst/>
            </a:prstGeom>
            <a:noFill/>
            <a:ln>
              <a:solidFill>
                <a:schemeClr val="tx1"/>
              </a:solidFill>
            </a:ln>
          </p:spPr>
          <p:txBody>
            <a:bodyPr wrap="square" rtlCol="0">
              <a:spAutoFit/>
            </a:bodyPr>
            <a:lstStyle/>
            <a:p>
              <a:r>
                <a:rPr lang="en-US" sz="700" dirty="0"/>
                <a:t>UE</a:t>
              </a:r>
            </a:p>
          </p:txBody>
        </p:sp>
        <p:sp>
          <p:nvSpPr>
            <p:cNvPr id="45" name="TextBox 44">
              <a:extLst>
                <a:ext uri="{FF2B5EF4-FFF2-40B4-BE49-F238E27FC236}">
                  <a16:creationId xmlns:a16="http://schemas.microsoft.com/office/drawing/2014/main" id="{C9DD6AAD-D775-4E74-815B-F2275BB8D380}"/>
                </a:ext>
              </a:extLst>
            </p:cNvPr>
            <p:cNvSpPr txBox="1"/>
            <p:nvPr/>
          </p:nvSpPr>
          <p:spPr>
            <a:xfrm>
              <a:off x="7172226" y="1780994"/>
              <a:ext cx="472567" cy="307777"/>
            </a:xfrm>
            <a:prstGeom prst="rect">
              <a:avLst/>
            </a:prstGeom>
            <a:noFill/>
            <a:ln>
              <a:solidFill>
                <a:schemeClr val="tx1"/>
              </a:solidFill>
            </a:ln>
          </p:spPr>
          <p:txBody>
            <a:bodyPr wrap="square" rtlCol="0">
              <a:spAutoFit/>
            </a:bodyPr>
            <a:lstStyle/>
            <a:p>
              <a:r>
                <a:rPr lang="en-US" sz="700" dirty="0"/>
                <a:t>NG-RAN</a:t>
              </a:r>
            </a:p>
          </p:txBody>
        </p:sp>
        <p:sp>
          <p:nvSpPr>
            <p:cNvPr id="46" name="TextBox 45">
              <a:extLst>
                <a:ext uri="{FF2B5EF4-FFF2-40B4-BE49-F238E27FC236}">
                  <a16:creationId xmlns:a16="http://schemas.microsoft.com/office/drawing/2014/main" id="{20215751-9032-4BD5-8E58-1C0C158AEC47}"/>
                </a:ext>
              </a:extLst>
            </p:cNvPr>
            <p:cNvSpPr txBox="1"/>
            <p:nvPr/>
          </p:nvSpPr>
          <p:spPr>
            <a:xfrm>
              <a:off x="8592975" y="1780994"/>
              <a:ext cx="472567" cy="195250"/>
            </a:xfrm>
            <a:prstGeom prst="rect">
              <a:avLst/>
            </a:prstGeom>
            <a:noFill/>
            <a:ln>
              <a:solidFill>
                <a:schemeClr val="tx1"/>
              </a:solidFill>
            </a:ln>
          </p:spPr>
          <p:txBody>
            <a:bodyPr wrap="square" rtlCol="0">
              <a:spAutoFit/>
            </a:bodyPr>
            <a:lstStyle/>
            <a:p>
              <a:r>
                <a:rPr lang="en-US" sz="800" dirty="0"/>
                <a:t>AMF</a:t>
              </a:r>
            </a:p>
          </p:txBody>
        </p:sp>
        <p:sp>
          <p:nvSpPr>
            <p:cNvPr id="47" name="TextBox 46">
              <a:extLst>
                <a:ext uri="{FF2B5EF4-FFF2-40B4-BE49-F238E27FC236}">
                  <a16:creationId xmlns:a16="http://schemas.microsoft.com/office/drawing/2014/main" id="{FA5008B5-92F5-4AA3-905A-EF7D18B9BE2F}"/>
                </a:ext>
              </a:extLst>
            </p:cNvPr>
            <p:cNvSpPr txBox="1"/>
            <p:nvPr/>
          </p:nvSpPr>
          <p:spPr>
            <a:xfrm>
              <a:off x="9507620" y="1780993"/>
              <a:ext cx="472567" cy="195250"/>
            </a:xfrm>
            <a:prstGeom prst="rect">
              <a:avLst/>
            </a:prstGeom>
            <a:noFill/>
            <a:ln>
              <a:solidFill>
                <a:schemeClr val="tx1"/>
              </a:solidFill>
            </a:ln>
          </p:spPr>
          <p:txBody>
            <a:bodyPr wrap="square" rtlCol="0">
              <a:spAutoFit/>
            </a:bodyPr>
            <a:lstStyle/>
            <a:p>
              <a:r>
                <a:rPr lang="en-US" sz="800" dirty="0"/>
                <a:t>SMF</a:t>
              </a:r>
            </a:p>
          </p:txBody>
        </p:sp>
        <p:sp>
          <p:nvSpPr>
            <p:cNvPr id="48" name="TextBox 47">
              <a:extLst>
                <a:ext uri="{FF2B5EF4-FFF2-40B4-BE49-F238E27FC236}">
                  <a16:creationId xmlns:a16="http://schemas.microsoft.com/office/drawing/2014/main" id="{613082D4-1E6B-4499-9D95-37D82B4E609D}"/>
                </a:ext>
              </a:extLst>
            </p:cNvPr>
            <p:cNvSpPr txBox="1"/>
            <p:nvPr/>
          </p:nvSpPr>
          <p:spPr>
            <a:xfrm>
              <a:off x="11378070" y="1780993"/>
              <a:ext cx="541605" cy="338554"/>
            </a:xfrm>
            <a:prstGeom prst="rect">
              <a:avLst/>
            </a:prstGeom>
            <a:noFill/>
            <a:ln>
              <a:solidFill>
                <a:schemeClr val="tx1"/>
              </a:solidFill>
            </a:ln>
          </p:spPr>
          <p:txBody>
            <a:bodyPr wrap="square" rtlCol="0">
              <a:spAutoFit/>
            </a:bodyPr>
            <a:lstStyle/>
            <a:p>
              <a:r>
                <a:rPr lang="en-US" sz="800" dirty="0"/>
                <a:t>MB-SMF</a:t>
              </a:r>
            </a:p>
          </p:txBody>
        </p:sp>
        <p:sp>
          <p:nvSpPr>
            <p:cNvPr id="55" name="TextBox 54">
              <a:extLst>
                <a:ext uri="{FF2B5EF4-FFF2-40B4-BE49-F238E27FC236}">
                  <a16:creationId xmlns:a16="http://schemas.microsoft.com/office/drawing/2014/main" id="{C902C103-9BE8-4B34-930C-391CA73EF84E}"/>
                </a:ext>
              </a:extLst>
            </p:cNvPr>
            <p:cNvSpPr txBox="1"/>
            <p:nvPr/>
          </p:nvSpPr>
          <p:spPr>
            <a:xfrm>
              <a:off x="10766782" y="1780993"/>
              <a:ext cx="472567" cy="195250"/>
            </a:xfrm>
            <a:prstGeom prst="rect">
              <a:avLst/>
            </a:prstGeom>
            <a:noFill/>
            <a:ln>
              <a:solidFill>
                <a:schemeClr val="tx1"/>
              </a:solidFill>
            </a:ln>
          </p:spPr>
          <p:txBody>
            <a:bodyPr wrap="square" rtlCol="0">
              <a:spAutoFit/>
            </a:bodyPr>
            <a:lstStyle/>
            <a:p>
              <a:r>
                <a:rPr lang="en-US" sz="800" dirty="0"/>
                <a:t>NRF</a:t>
              </a:r>
            </a:p>
          </p:txBody>
        </p:sp>
        <p:cxnSp>
          <p:nvCxnSpPr>
            <p:cNvPr id="59" name="Straight Connector 58">
              <a:extLst>
                <a:ext uri="{FF2B5EF4-FFF2-40B4-BE49-F238E27FC236}">
                  <a16:creationId xmlns:a16="http://schemas.microsoft.com/office/drawing/2014/main" id="{32EF3587-BA89-4A0D-A375-825C13B13E94}"/>
                </a:ext>
              </a:extLst>
            </p:cNvPr>
            <p:cNvCxnSpPr>
              <a:cxnSpLocks/>
            </p:cNvCxnSpPr>
            <p:nvPr/>
          </p:nvCxnSpPr>
          <p:spPr bwMode="auto">
            <a:xfrm>
              <a:off x="7391740" y="1960210"/>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67" name="TextBox 66">
              <a:extLst>
                <a:ext uri="{FF2B5EF4-FFF2-40B4-BE49-F238E27FC236}">
                  <a16:creationId xmlns:a16="http://schemas.microsoft.com/office/drawing/2014/main" id="{63874D78-2D1D-4BA3-A84E-B61DF9CE13D3}"/>
                </a:ext>
              </a:extLst>
            </p:cNvPr>
            <p:cNvSpPr txBox="1"/>
            <p:nvPr/>
          </p:nvSpPr>
          <p:spPr>
            <a:xfrm>
              <a:off x="9162467" y="2447096"/>
              <a:ext cx="2129470" cy="215444"/>
            </a:xfrm>
            <a:prstGeom prst="rect">
              <a:avLst/>
            </a:prstGeom>
            <a:noFill/>
            <a:ln>
              <a:noFill/>
            </a:ln>
          </p:spPr>
          <p:txBody>
            <a:bodyPr wrap="square" rtlCol="0">
              <a:spAutoFit/>
            </a:bodyPr>
            <a:lstStyle/>
            <a:p>
              <a:r>
                <a:rPr lang="en-US" sz="800" dirty="0"/>
                <a:t>MBS Session Update Request/Response</a:t>
              </a:r>
            </a:p>
          </p:txBody>
        </p:sp>
        <p:cxnSp>
          <p:nvCxnSpPr>
            <p:cNvPr id="68" name="Straight Arrow Connector 67">
              <a:extLst>
                <a:ext uri="{FF2B5EF4-FFF2-40B4-BE49-F238E27FC236}">
                  <a16:creationId xmlns:a16="http://schemas.microsoft.com/office/drawing/2014/main" id="{49A9CAE9-9E48-4959-A024-A1240A81A78A}"/>
                </a:ext>
              </a:extLst>
            </p:cNvPr>
            <p:cNvCxnSpPr>
              <a:cxnSpLocks/>
            </p:cNvCxnSpPr>
            <p:nvPr/>
          </p:nvCxnSpPr>
          <p:spPr bwMode="auto">
            <a:xfrm>
              <a:off x="8822394" y="2724839"/>
              <a:ext cx="2777473"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9" name="Straight Arrow Connector 68">
              <a:extLst>
                <a:ext uri="{FF2B5EF4-FFF2-40B4-BE49-F238E27FC236}">
                  <a16:creationId xmlns:a16="http://schemas.microsoft.com/office/drawing/2014/main" id="{1BEFDBA3-F970-4EE1-9B0E-08A203ABFA4F}"/>
                </a:ext>
              </a:extLst>
            </p:cNvPr>
            <p:cNvCxnSpPr>
              <a:cxnSpLocks/>
            </p:cNvCxnSpPr>
            <p:nvPr/>
          </p:nvCxnSpPr>
          <p:spPr bwMode="auto">
            <a:xfrm>
              <a:off x="8794195" y="2601224"/>
              <a:ext cx="2777473"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70" name="Straight Arrow Connector 69">
              <a:extLst>
                <a:ext uri="{FF2B5EF4-FFF2-40B4-BE49-F238E27FC236}">
                  <a16:creationId xmlns:a16="http://schemas.microsoft.com/office/drawing/2014/main" id="{04BB0D2F-B424-4F9A-B241-44556964D51C}"/>
                </a:ext>
              </a:extLst>
            </p:cNvPr>
            <p:cNvCxnSpPr>
              <a:cxnSpLocks/>
            </p:cNvCxnSpPr>
            <p:nvPr/>
          </p:nvCxnSpPr>
          <p:spPr bwMode="auto">
            <a:xfrm>
              <a:off x="7409270" y="2779627"/>
              <a:ext cx="1384926"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71" name="Straight Arrow Connector 70">
              <a:extLst>
                <a:ext uri="{FF2B5EF4-FFF2-40B4-BE49-F238E27FC236}">
                  <a16:creationId xmlns:a16="http://schemas.microsoft.com/office/drawing/2014/main" id="{87D3B959-80AA-4239-83B9-61590B4379C3}"/>
                </a:ext>
              </a:extLst>
            </p:cNvPr>
            <p:cNvCxnSpPr>
              <a:cxnSpLocks/>
            </p:cNvCxnSpPr>
            <p:nvPr/>
          </p:nvCxnSpPr>
          <p:spPr bwMode="auto">
            <a:xfrm>
              <a:off x="7436707" y="2886118"/>
              <a:ext cx="1385687"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TextBox 71">
              <a:extLst>
                <a:ext uri="{FF2B5EF4-FFF2-40B4-BE49-F238E27FC236}">
                  <a16:creationId xmlns:a16="http://schemas.microsoft.com/office/drawing/2014/main" id="{84884644-5BB0-4D2A-BA00-AB8854C5F2CA}"/>
                </a:ext>
              </a:extLst>
            </p:cNvPr>
            <p:cNvSpPr txBox="1"/>
            <p:nvPr/>
          </p:nvSpPr>
          <p:spPr>
            <a:xfrm>
              <a:off x="7533505" y="2612830"/>
              <a:ext cx="1186642" cy="215444"/>
            </a:xfrm>
            <a:prstGeom prst="rect">
              <a:avLst/>
            </a:prstGeom>
            <a:noFill/>
            <a:ln>
              <a:noFill/>
            </a:ln>
          </p:spPr>
          <p:txBody>
            <a:bodyPr wrap="square" rtlCol="0">
              <a:spAutoFit/>
            </a:bodyPr>
            <a:lstStyle/>
            <a:p>
              <a:r>
                <a:rPr lang="en-US" sz="800" dirty="0"/>
                <a:t>MBS Session Update</a:t>
              </a:r>
            </a:p>
          </p:txBody>
        </p:sp>
        <p:sp>
          <p:nvSpPr>
            <p:cNvPr id="73" name="Rectangle 72">
              <a:extLst>
                <a:ext uri="{FF2B5EF4-FFF2-40B4-BE49-F238E27FC236}">
                  <a16:creationId xmlns:a16="http://schemas.microsoft.com/office/drawing/2014/main" id="{18933235-E21E-4931-8185-05C4F48510A0}"/>
                </a:ext>
              </a:extLst>
            </p:cNvPr>
            <p:cNvSpPr/>
            <p:nvPr/>
          </p:nvSpPr>
          <p:spPr bwMode="auto">
            <a:xfrm>
              <a:off x="6858196" y="2389782"/>
              <a:ext cx="4963213" cy="670114"/>
            </a:xfrm>
            <a:prstGeom prst="rect">
              <a:avLst/>
            </a:prstGeom>
            <a:noFill/>
            <a:ln w="1905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82" name="TextBox 81">
              <a:extLst>
                <a:ext uri="{FF2B5EF4-FFF2-40B4-BE49-F238E27FC236}">
                  <a16:creationId xmlns:a16="http://schemas.microsoft.com/office/drawing/2014/main" id="{6ED79335-A94A-4344-A1DF-6225EB37AF2D}"/>
                </a:ext>
              </a:extLst>
            </p:cNvPr>
            <p:cNvSpPr txBox="1"/>
            <p:nvPr/>
          </p:nvSpPr>
          <p:spPr>
            <a:xfrm>
              <a:off x="6878417" y="2418751"/>
              <a:ext cx="892898" cy="214527"/>
            </a:xfrm>
            <a:prstGeom prst="rect">
              <a:avLst/>
            </a:prstGeom>
            <a:solidFill>
              <a:schemeClr val="tx2">
                <a:lumMod val="20000"/>
                <a:lumOff val="80000"/>
              </a:schemeClr>
            </a:solidFill>
            <a:ln>
              <a:solidFill>
                <a:schemeClr val="tx1"/>
              </a:solidFill>
            </a:ln>
          </p:spPr>
          <p:txBody>
            <a:bodyPr wrap="square" rtlCol="0">
              <a:spAutoFit/>
            </a:bodyPr>
            <a:lstStyle/>
            <a:p>
              <a:r>
                <a:rPr lang="en-US" sz="800" dirty="0"/>
                <a:t>Update</a:t>
              </a:r>
            </a:p>
          </p:txBody>
        </p:sp>
        <p:cxnSp>
          <p:nvCxnSpPr>
            <p:cNvPr id="87" name="Straight Connector 86">
              <a:extLst>
                <a:ext uri="{FF2B5EF4-FFF2-40B4-BE49-F238E27FC236}">
                  <a16:creationId xmlns:a16="http://schemas.microsoft.com/office/drawing/2014/main" id="{8C1286B1-4A06-49B3-8468-EF6D50C48CB5}"/>
                </a:ext>
              </a:extLst>
            </p:cNvPr>
            <p:cNvCxnSpPr>
              <a:cxnSpLocks/>
            </p:cNvCxnSpPr>
            <p:nvPr/>
          </p:nvCxnSpPr>
          <p:spPr bwMode="auto">
            <a:xfrm>
              <a:off x="6651935" y="1953146"/>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8" name="Straight Connector 87">
              <a:extLst>
                <a:ext uri="{FF2B5EF4-FFF2-40B4-BE49-F238E27FC236}">
                  <a16:creationId xmlns:a16="http://schemas.microsoft.com/office/drawing/2014/main" id="{7EA09DCE-17B0-4581-98E9-4AC67BC13829}"/>
                </a:ext>
              </a:extLst>
            </p:cNvPr>
            <p:cNvCxnSpPr>
              <a:cxnSpLocks/>
            </p:cNvCxnSpPr>
            <p:nvPr/>
          </p:nvCxnSpPr>
          <p:spPr bwMode="auto">
            <a:xfrm>
              <a:off x="8802681" y="1976243"/>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9" name="Straight Connector 88">
              <a:extLst>
                <a:ext uri="{FF2B5EF4-FFF2-40B4-BE49-F238E27FC236}">
                  <a16:creationId xmlns:a16="http://schemas.microsoft.com/office/drawing/2014/main" id="{3EE9546E-3479-4BB9-A9E2-EA0EE79178EA}"/>
                </a:ext>
              </a:extLst>
            </p:cNvPr>
            <p:cNvCxnSpPr>
              <a:cxnSpLocks/>
            </p:cNvCxnSpPr>
            <p:nvPr/>
          </p:nvCxnSpPr>
          <p:spPr bwMode="auto">
            <a:xfrm>
              <a:off x="9697831" y="1976243"/>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0" name="Straight Connector 89">
              <a:extLst>
                <a:ext uri="{FF2B5EF4-FFF2-40B4-BE49-F238E27FC236}">
                  <a16:creationId xmlns:a16="http://schemas.microsoft.com/office/drawing/2014/main" id="{E38E8290-41CE-4546-B2B4-3D16F71E8795}"/>
                </a:ext>
              </a:extLst>
            </p:cNvPr>
            <p:cNvCxnSpPr>
              <a:cxnSpLocks/>
            </p:cNvCxnSpPr>
            <p:nvPr/>
          </p:nvCxnSpPr>
          <p:spPr bwMode="auto">
            <a:xfrm>
              <a:off x="10987616" y="1960210"/>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1" name="Straight Connector 90">
              <a:extLst>
                <a:ext uri="{FF2B5EF4-FFF2-40B4-BE49-F238E27FC236}">
                  <a16:creationId xmlns:a16="http://schemas.microsoft.com/office/drawing/2014/main" id="{4B678182-BC38-402C-9FB3-F3FEE39BEF60}"/>
                </a:ext>
              </a:extLst>
            </p:cNvPr>
            <p:cNvCxnSpPr>
              <a:cxnSpLocks/>
            </p:cNvCxnSpPr>
            <p:nvPr/>
          </p:nvCxnSpPr>
          <p:spPr bwMode="auto">
            <a:xfrm>
              <a:off x="11599867" y="1960210"/>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92" name="Rectangle 91">
            <a:extLst>
              <a:ext uri="{FF2B5EF4-FFF2-40B4-BE49-F238E27FC236}">
                <a16:creationId xmlns:a16="http://schemas.microsoft.com/office/drawing/2014/main" id="{B0B3D940-38A0-4F3B-8FFD-803BE79065E2}"/>
              </a:ext>
            </a:extLst>
          </p:cNvPr>
          <p:cNvSpPr/>
          <p:nvPr/>
        </p:nvSpPr>
        <p:spPr bwMode="auto">
          <a:xfrm>
            <a:off x="6310325" y="1603349"/>
            <a:ext cx="5704284" cy="201896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66949597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359833" y="287044"/>
            <a:ext cx="3403645" cy="625180"/>
          </a:xfrm>
        </p:spPr>
        <p:txBody>
          <a:bodyPr/>
          <a:lstStyle/>
          <a:p>
            <a:pPr algn="l"/>
            <a:r>
              <a:rPr lang="en-US" dirty="0"/>
              <a:t>Other aspects</a:t>
            </a:r>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5">
            <a:extLst>
              <a:ext uri="{FF2B5EF4-FFF2-40B4-BE49-F238E27FC236}">
                <a16:creationId xmlns:a16="http://schemas.microsoft.com/office/drawing/2014/main" id="{AA1C85AB-3561-45FD-9244-9BCF50DF143B}"/>
              </a:ext>
            </a:extLst>
          </p:cNvPr>
          <p:cNvSpPr>
            <a:spLocks noChangeArrowheads="1"/>
          </p:cNvSpPr>
          <p:nvPr/>
        </p:nvSpPr>
        <p:spPr bwMode="auto">
          <a:xfrm>
            <a:off x="6385147" y="291957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Content Placeholder 2">
            <a:extLst>
              <a:ext uri="{FF2B5EF4-FFF2-40B4-BE49-F238E27FC236}">
                <a16:creationId xmlns:a16="http://schemas.microsoft.com/office/drawing/2014/main" id="{83CEBB4F-0FA8-4832-9DFD-73AEFA7F1E91}"/>
              </a:ext>
            </a:extLst>
          </p:cNvPr>
          <p:cNvSpPr txBox="1">
            <a:spLocks/>
          </p:cNvSpPr>
          <p:nvPr/>
        </p:nvSpPr>
        <p:spPr>
          <a:xfrm>
            <a:off x="487678" y="1030341"/>
            <a:ext cx="11524649" cy="4821815"/>
          </a:xfrm>
          <a:prstGeom prst="rect">
            <a:avLst/>
          </a:prstGeom>
          <a:solidFill>
            <a:schemeClr val="bg1"/>
          </a:solid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a:buClr>
                <a:srgbClr val="181818"/>
              </a:buClr>
              <a:tabLst>
                <a:tab pos="5370513" algn="l"/>
              </a:tabLst>
              <a:defRPr/>
            </a:pPr>
            <a:r>
              <a:rPr lang="en-US" dirty="0"/>
              <a:t>Alignment/misalignment between handling of PDU Session and handling of MBS Session ?</a:t>
            </a:r>
          </a:p>
          <a:p>
            <a:pPr lvl="1">
              <a:buClr>
                <a:srgbClr val="181818"/>
              </a:buClr>
              <a:tabLst>
                <a:tab pos="5370513" algn="l"/>
              </a:tabLst>
              <a:defRPr/>
            </a:pPr>
            <a:r>
              <a:rPr lang="en-US" dirty="0"/>
              <a:t>SMF and MB-SMF discovery</a:t>
            </a:r>
          </a:p>
          <a:p>
            <a:pPr lvl="2">
              <a:buClr>
                <a:srgbClr val="181818"/>
              </a:buClr>
              <a:tabLst>
                <a:tab pos="5370513" algn="l"/>
              </a:tabLst>
              <a:defRPr/>
            </a:pPr>
            <a:r>
              <a:rPr lang="en-US" dirty="0"/>
              <a:t>AMF discovers SMF for PDU Session </a:t>
            </a:r>
            <a:r>
              <a:rPr lang="en-US" sz="1600" dirty="0"/>
              <a:t>(based on DNN, S-NSSAI, location…), </a:t>
            </a:r>
            <a:r>
              <a:rPr lang="en-US" dirty="0"/>
              <a:t>while Option-SMF discovers MB-SMF for MBS Session =&gt; </a:t>
            </a:r>
            <a:r>
              <a:rPr lang="en-US" dirty="0">
                <a:solidFill>
                  <a:srgbClr val="C00000"/>
                </a:solidFill>
              </a:rPr>
              <a:t>misalignment?</a:t>
            </a:r>
          </a:p>
          <a:p>
            <a:pPr lvl="3">
              <a:buClr>
                <a:srgbClr val="181818"/>
              </a:buClr>
              <a:tabLst>
                <a:tab pos="5370513" algn="l"/>
              </a:tabLst>
              <a:defRPr/>
            </a:pPr>
            <a:r>
              <a:rPr lang="en-US" sz="1600" dirty="0">
                <a:solidFill>
                  <a:srgbClr val="C00000"/>
                </a:solidFill>
              </a:rPr>
              <a:t>Not future proof for ETSUN scenario, as SMF is not aware of other SMF service areas (although it’s moved out of Rel-17)</a:t>
            </a:r>
          </a:p>
          <a:p>
            <a:pPr lvl="3">
              <a:buClr>
                <a:srgbClr val="181818"/>
              </a:buClr>
              <a:tabLst>
                <a:tab pos="5370513" algn="l"/>
              </a:tabLst>
              <a:defRPr/>
            </a:pPr>
            <a:endParaRPr lang="en-US" sz="1600" dirty="0">
              <a:solidFill>
                <a:srgbClr val="C00000"/>
              </a:solidFill>
            </a:endParaRPr>
          </a:p>
          <a:p>
            <a:pPr lvl="1">
              <a:buClr>
                <a:srgbClr val="181818"/>
              </a:buClr>
              <a:tabLst>
                <a:tab pos="5370513" algn="l"/>
              </a:tabLst>
              <a:defRPr/>
            </a:pPr>
            <a:r>
              <a:rPr lang="en-US" dirty="0"/>
              <a:t>NG-RAN info in CN </a:t>
            </a:r>
          </a:p>
          <a:p>
            <a:pPr lvl="2">
              <a:buClr>
                <a:srgbClr val="181818"/>
              </a:buClr>
              <a:tabLst>
                <a:tab pos="5370513" algn="l"/>
              </a:tabLst>
              <a:defRPr/>
            </a:pPr>
            <a:r>
              <a:rPr lang="en-US" dirty="0"/>
              <a:t>SMF is only aware of NG-RAN tunnel entity for PDU Session, while in Option-SMF, MB-SMF will have knowledge of NG-RAN node (in addition to NG-RAN’s tunnel info) =&gt; </a:t>
            </a:r>
            <a:r>
              <a:rPr lang="en-US" dirty="0">
                <a:solidFill>
                  <a:srgbClr val="C00000"/>
                </a:solidFill>
              </a:rPr>
              <a:t>misalignment?</a:t>
            </a:r>
          </a:p>
          <a:p>
            <a:pPr lvl="1">
              <a:buClr>
                <a:srgbClr val="181818"/>
              </a:buClr>
              <a:tabLst>
                <a:tab pos="5370513" algn="l"/>
              </a:tabLst>
              <a:defRPr/>
            </a:pPr>
            <a:endParaRPr lang="en-US" dirty="0"/>
          </a:p>
          <a:p>
            <a:pPr lvl="1">
              <a:buClr>
                <a:srgbClr val="181818"/>
              </a:buClr>
              <a:tabLst>
                <a:tab pos="5370513" algn="l"/>
              </a:tabLst>
              <a:defRPr/>
            </a:pPr>
            <a:r>
              <a:rPr lang="en-US" dirty="0"/>
              <a:t>SM/MM split but AMF is already aware of session info, e.g. </a:t>
            </a:r>
          </a:p>
          <a:p>
            <a:pPr lvl="2">
              <a:buClr>
                <a:srgbClr val="181818"/>
              </a:buClr>
              <a:tabLst>
                <a:tab pos="5370513" algn="l"/>
              </a:tabLst>
              <a:defRPr/>
            </a:pPr>
            <a:r>
              <a:rPr lang="en-US" dirty="0"/>
              <a:t>AMF handles EBI associated with QoS Flow (which is SM info), </a:t>
            </a:r>
          </a:p>
          <a:p>
            <a:pPr lvl="2">
              <a:buClr>
                <a:srgbClr val="181818"/>
              </a:buClr>
              <a:tabLst>
                <a:tab pos="5370513" algn="l"/>
              </a:tabLst>
              <a:defRPr/>
            </a:pPr>
            <a:r>
              <a:rPr lang="en-US" dirty="0"/>
              <a:t>In NB-IoT case, AMF needs to know whether PDU Session’s UP has been established to limit the max no. of radio bearers</a:t>
            </a:r>
          </a:p>
          <a:p>
            <a:pPr marL="0" indent="0">
              <a:buClr>
                <a:srgbClr val="181818"/>
              </a:buClr>
              <a:buNone/>
              <a:tabLst>
                <a:tab pos="5370513" algn="l"/>
              </a:tabLst>
              <a:defRPr/>
            </a:pPr>
            <a:endParaRPr lang="en-US" sz="1800" dirty="0"/>
          </a:p>
          <a:p>
            <a:pPr marL="0" indent="0">
              <a:buNone/>
            </a:pPr>
            <a:endParaRPr lang="en-US" sz="2400" dirty="0"/>
          </a:p>
          <a:p>
            <a:endParaRPr lang="en-US" sz="2400" dirty="0"/>
          </a:p>
        </p:txBody>
      </p:sp>
      <p:sp>
        <p:nvSpPr>
          <p:cNvPr id="10" name="TextBox 9">
            <a:extLst>
              <a:ext uri="{FF2B5EF4-FFF2-40B4-BE49-F238E27FC236}">
                <a16:creationId xmlns:a16="http://schemas.microsoft.com/office/drawing/2014/main" id="{BCBFB8B2-A302-4F66-808D-BB4ED8A52552}"/>
              </a:ext>
            </a:extLst>
          </p:cNvPr>
          <p:cNvSpPr txBox="1"/>
          <p:nvPr/>
        </p:nvSpPr>
        <p:spPr>
          <a:xfrm>
            <a:off x="360946" y="99795"/>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Tree>
    <p:extLst>
      <p:ext uri="{BB962C8B-B14F-4D97-AF65-F5344CB8AC3E}">
        <p14:creationId xmlns:p14="http://schemas.microsoft.com/office/powerpoint/2010/main" val="2933793378"/>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57CC50-4023-4325-8C8F-AF474457733C}"/>
              </a:ext>
            </a:extLst>
          </p:cNvPr>
          <p:cNvSpPr>
            <a:spLocks noGrp="1"/>
          </p:cNvSpPr>
          <p:nvPr>
            <p:ph type="title"/>
          </p:nvPr>
        </p:nvSpPr>
        <p:spPr>
          <a:xfrm>
            <a:off x="270932" y="596766"/>
            <a:ext cx="11452638" cy="1143000"/>
          </a:xfrm>
        </p:spPr>
        <p:txBody>
          <a:bodyPr/>
          <a:lstStyle/>
          <a:p>
            <a:pPr algn="l"/>
            <a:r>
              <a:rPr lang="en-GB" sz="2800" b="1" u="sng" dirty="0"/>
              <a:t>Comparison of Options </a:t>
            </a:r>
            <a:r>
              <a:rPr lang="en-GB" sz="2800" b="1" u="sng" dirty="0">
                <a:solidFill>
                  <a:schemeClr val="accent1"/>
                </a:solidFill>
              </a:rPr>
              <a:t>considering subsequent signalling and other aspects</a:t>
            </a:r>
            <a:br>
              <a:rPr lang="en-US" sz="2800" dirty="0"/>
            </a:br>
            <a:endParaRPr lang="en-US" sz="2800" dirty="0"/>
          </a:p>
        </p:txBody>
      </p:sp>
      <p:graphicFrame>
        <p:nvGraphicFramePr>
          <p:cNvPr id="4" name="Table 4">
            <a:extLst>
              <a:ext uri="{FF2B5EF4-FFF2-40B4-BE49-F238E27FC236}">
                <a16:creationId xmlns:a16="http://schemas.microsoft.com/office/drawing/2014/main" id="{9058BCE0-B780-4845-B260-787F82248822}"/>
              </a:ext>
            </a:extLst>
          </p:cNvPr>
          <p:cNvGraphicFramePr>
            <a:graphicFrameLocks noGrp="1"/>
          </p:cNvGraphicFramePr>
          <p:nvPr/>
        </p:nvGraphicFramePr>
        <p:xfrm>
          <a:off x="270932" y="1711354"/>
          <a:ext cx="11452639" cy="3433894"/>
        </p:xfrm>
        <a:graphic>
          <a:graphicData uri="http://schemas.openxmlformats.org/drawingml/2006/table">
            <a:tbl>
              <a:tblPr firstRow="1" bandRow="1">
                <a:tableStyleId>{5C22544A-7EE6-4342-B048-85BDC9FD1C3A}</a:tableStyleId>
              </a:tblPr>
              <a:tblGrid>
                <a:gridCol w="2789901">
                  <a:extLst>
                    <a:ext uri="{9D8B030D-6E8A-4147-A177-3AD203B41FA5}">
                      <a16:colId xmlns:a16="http://schemas.microsoft.com/office/drawing/2014/main" val="2797733461"/>
                    </a:ext>
                  </a:extLst>
                </a:gridCol>
                <a:gridCol w="3099334">
                  <a:extLst>
                    <a:ext uri="{9D8B030D-6E8A-4147-A177-3AD203B41FA5}">
                      <a16:colId xmlns:a16="http://schemas.microsoft.com/office/drawing/2014/main" val="2038178200"/>
                    </a:ext>
                  </a:extLst>
                </a:gridCol>
                <a:gridCol w="3672037">
                  <a:extLst>
                    <a:ext uri="{9D8B030D-6E8A-4147-A177-3AD203B41FA5}">
                      <a16:colId xmlns:a16="http://schemas.microsoft.com/office/drawing/2014/main" val="3777603768"/>
                    </a:ext>
                  </a:extLst>
                </a:gridCol>
                <a:gridCol w="1891367">
                  <a:extLst>
                    <a:ext uri="{9D8B030D-6E8A-4147-A177-3AD203B41FA5}">
                      <a16:colId xmlns:a16="http://schemas.microsoft.com/office/drawing/2014/main" val="3206073140"/>
                    </a:ext>
                  </a:extLst>
                </a:gridCol>
              </a:tblGrid>
              <a:tr h="385894">
                <a:tc>
                  <a:txBody>
                    <a:bodyPr/>
                    <a:lstStyle/>
                    <a:p>
                      <a:endParaRPr lang="en-US" sz="1600" dirty="0"/>
                    </a:p>
                  </a:txBody>
                  <a:tcPr/>
                </a:tc>
                <a:tc>
                  <a:txBody>
                    <a:bodyPr/>
                    <a:lstStyle/>
                    <a:p>
                      <a:r>
                        <a:rPr lang="de-DE" sz="1600" dirty="0"/>
                        <a:t>Option-SMF</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Option-AMF</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Comment</a:t>
                      </a:r>
                    </a:p>
                  </a:txBody>
                  <a:tcPr/>
                </a:tc>
                <a:extLst>
                  <a:ext uri="{0D108BD9-81ED-4DB2-BD59-A6C34878D82A}">
                    <a16:rowId xmlns:a16="http://schemas.microsoft.com/office/drawing/2014/main" val="2064832471"/>
                  </a:ext>
                </a:extLst>
              </a:tr>
              <a:tr h="370840">
                <a:tc>
                  <a:txBody>
                    <a:bodyPr/>
                    <a:lstStyle/>
                    <a:p>
                      <a:r>
                        <a:rPr lang="en-US" sz="1600" dirty="0">
                          <a:solidFill>
                            <a:schemeClr val="tx1"/>
                          </a:solidFill>
                        </a:rPr>
                        <a:t>Consistent logic of different procedures </a:t>
                      </a:r>
                      <a:r>
                        <a:rPr lang="en-US" sz="1400" dirty="0">
                          <a:solidFill>
                            <a:schemeClr val="tx1"/>
                          </a:solidFill>
                        </a:rPr>
                        <a:t>(involved entities, failure handling possibilities </a:t>
                      </a:r>
                      <a:r>
                        <a:rPr lang="en-US" sz="1400" dirty="0" err="1">
                          <a:solidFill>
                            <a:schemeClr val="tx1"/>
                          </a:solidFill>
                        </a:rPr>
                        <a:t>etc</a:t>
                      </a:r>
                      <a:r>
                        <a:rPr lang="en-US" sz="1400" dirty="0">
                          <a:solidFill>
                            <a:schemeClr val="tx1"/>
                          </a:solidFill>
                        </a:rPr>
                        <a:t>)</a:t>
                      </a:r>
                      <a:endParaRPr lang="en-US" sz="1600" dirty="0">
                        <a:solidFill>
                          <a:schemeClr val="tx1"/>
                        </a:solidFill>
                      </a:endParaRPr>
                    </a:p>
                  </a:txBody>
                  <a:tcPr/>
                </a:tc>
                <a:tc>
                  <a:txBody>
                    <a:bodyPr/>
                    <a:lstStyle/>
                    <a:p>
                      <a:r>
                        <a:rPr lang="en-US" sz="1600" dirty="0">
                          <a:solidFill>
                            <a:schemeClr val="tx1"/>
                          </a:solidFill>
                        </a:rPr>
                        <a:t>No, every procedure is different, unless signaling efficiency is not considered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Consistent and signaling efficient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endParaRPr>
                    </a:p>
                  </a:txBody>
                  <a:tcPr/>
                </a:tc>
                <a:tc>
                  <a:txBody>
                    <a:bodyPr/>
                    <a:lstStyle/>
                    <a:p>
                      <a:endParaRPr lang="en-US" sz="1200" dirty="0">
                        <a:solidFill>
                          <a:schemeClr val="tx1"/>
                        </a:solidFill>
                      </a:endParaRPr>
                    </a:p>
                  </a:txBody>
                  <a:tcPr/>
                </a:tc>
                <a:extLst>
                  <a:ext uri="{0D108BD9-81ED-4DB2-BD59-A6C34878D82A}">
                    <a16:rowId xmlns:a16="http://schemas.microsoft.com/office/drawing/2014/main" val="1823738551"/>
                  </a:ext>
                </a:extLst>
              </a:tr>
              <a:tr h="259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solidFill>
                        </a:rPr>
                        <a:t>Potential issues with MBS Session activation</a:t>
                      </a:r>
                    </a:p>
                  </a:txBody>
                  <a:tcPr/>
                </a:tc>
                <a:tc>
                  <a:txBody>
                    <a:bodyPr/>
                    <a:lstStyle/>
                    <a:p>
                      <a:r>
                        <a:rPr lang="en-US" sz="1600" dirty="0">
                          <a:solidFill>
                            <a:schemeClr val="tx1"/>
                          </a:solidFill>
                        </a:rPr>
                        <a:t>Yes, see Q1 and Q2 in slide “</a:t>
                      </a:r>
                      <a:r>
                        <a:rPr lang="en-US" sz="1400" dirty="0"/>
                        <a:t>MBS Session Activation</a:t>
                      </a:r>
                      <a:r>
                        <a:rPr lang="en-US" sz="1600" dirty="0">
                          <a:solidFill>
                            <a:schemeClr val="tx1"/>
                          </a:solidFill>
                        </a:rPr>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Not identified so far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solidFill>
                          <a:schemeClr val="tx1"/>
                        </a:solidFill>
                      </a:endParaRPr>
                    </a:p>
                  </a:txBody>
                  <a:tcPr/>
                </a:tc>
                <a:extLst>
                  <a:ext uri="{0D108BD9-81ED-4DB2-BD59-A6C34878D82A}">
                    <a16:rowId xmlns:a16="http://schemas.microsoft.com/office/drawing/2014/main" val="3736822219"/>
                  </a:ext>
                </a:extLst>
              </a:tr>
              <a:tr h="259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UE join with only TMGI allocated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How UE can be associated with MBS Session when it’s started/</a:t>
                      </a:r>
                      <a:r>
                        <a:rPr lang="en-US" sz="1600" dirty="0" err="1">
                          <a:solidFill>
                            <a:schemeClr val="tx1"/>
                          </a:solidFill>
                        </a:rPr>
                        <a:t>estalbished</a:t>
                      </a:r>
                      <a:r>
                        <a:rPr lang="en-US" sz="1600" dirty="0">
                          <a:solidFill>
                            <a:schemeClr val="tx1"/>
                          </a:solidFill>
                        </a:rPr>
                        <a:t> is not clarified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Supported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txBody>
                  <a:tcPr/>
                </a:tc>
                <a:extLst>
                  <a:ext uri="{0D108BD9-81ED-4DB2-BD59-A6C34878D82A}">
                    <a16:rowId xmlns:a16="http://schemas.microsoft.com/office/drawing/2014/main" val="3060867979"/>
                  </a:ext>
                </a:extLst>
              </a:tr>
              <a:tr h="259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Complexity to support foreseen future scenarios (e.g., ETSUN scenarios, roaming)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Expected to be very complicated unless AMF is involved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mn-lt"/>
                          <a:ea typeface="+mn-ea"/>
                          <a:cs typeface="+mn-cs"/>
                        </a:rPr>
                        <a:t>AMF selecting MB-SMF follows the same logic as for I-SMF selection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txBody>
                  <a:tcPr/>
                </a:tc>
                <a:extLst>
                  <a:ext uri="{0D108BD9-81ED-4DB2-BD59-A6C34878D82A}">
                    <a16:rowId xmlns:a16="http://schemas.microsoft.com/office/drawing/2014/main" val="2363094871"/>
                  </a:ext>
                </a:extLst>
              </a:tr>
            </a:tbl>
          </a:graphicData>
        </a:graphic>
      </p:graphicFrame>
      <p:sp>
        <p:nvSpPr>
          <p:cNvPr id="5" name="TextBox 4">
            <a:extLst>
              <a:ext uri="{FF2B5EF4-FFF2-40B4-BE49-F238E27FC236}">
                <a16:creationId xmlns:a16="http://schemas.microsoft.com/office/drawing/2014/main" id="{0E0C05BA-1E09-4535-B839-AA073095C0EB}"/>
              </a:ext>
            </a:extLst>
          </p:cNvPr>
          <p:cNvSpPr txBox="1"/>
          <p:nvPr/>
        </p:nvSpPr>
        <p:spPr>
          <a:xfrm>
            <a:off x="360946" y="99795"/>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Tree>
    <p:extLst>
      <p:ext uri="{BB962C8B-B14F-4D97-AF65-F5344CB8AC3E}">
        <p14:creationId xmlns:p14="http://schemas.microsoft.com/office/powerpoint/2010/main" val="2850195078"/>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2104428" y="1394691"/>
            <a:ext cx="7658408" cy="3814617"/>
          </a:xfrm>
        </p:spPr>
        <p:txBody>
          <a:bodyPr/>
          <a:lstStyle/>
          <a:p>
            <a:r>
              <a:rPr lang="en-US" b="1" dirty="0"/>
              <a:t>The following slides are from conference call among interested companies</a:t>
            </a:r>
          </a:p>
          <a:p>
            <a:endParaRPr lang="en-US" b="1" dirty="0"/>
          </a:p>
          <a:p>
            <a:pPr marL="0" indent="0">
              <a:buNone/>
            </a:pPr>
            <a:r>
              <a:rPr lang="en-US" b="1" dirty="0"/>
              <a:t>Source: </a:t>
            </a:r>
            <a:r>
              <a:rPr lang="en-US" dirty="0">
                <a:hlinkClick r:id="rId2"/>
              </a:rPr>
              <a:t>5MBS_PCFinteraction_r2.pptx</a:t>
            </a:r>
            <a:r>
              <a:rPr lang="en-US" dirty="0"/>
              <a:t> </a:t>
            </a:r>
          </a:p>
        </p:txBody>
      </p:sp>
      <p:sp>
        <p:nvSpPr>
          <p:cNvPr id="5" name="Content Placeholder 2">
            <a:extLst>
              <a:ext uri="{FF2B5EF4-FFF2-40B4-BE49-F238E27FC236}">
                <a16:creationId xmlns:a16="http://schemas.microsoft.com/office/drawing/2014/main" id="{B278234F-554D-4F1E-8D5B-71A95AB17FB9}"/>
              </a:ext>
            </a:extLst>
          </p:cNvPr>
          <p:cNvSpPr txBox="1">
            <a:spLocks/>
          </p:cNvSpPr>
          <p:nvPr/>
        </p:nvSpPr>
        <p:spPr>
          <a:xfrm>
            <a:off x="367553" y="5209309"/>
            <a:ext cx="11187385" cy="891174"/>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None/>
            </a:pPr>
            <a:endParaRPr lang="en-US" sz="1600" dirty="0"/>
          </a:p>
        </p:txBody>
      </p:sp>
    </p:spTree>
    <p:extLst>
      <p:ext uri="{BB962C8B-B14F-4D97-AF65-F5344CB8AC3E}">
        <p14:creationId xmlns:p14="http://schemas.microsoft.com/office/powerpoint/2010/main" val="255445824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0" y="0"/>
            <a:ext cx="11184467" cy="692459"/>
          </a:xfrm>
        </p:spPr>
        <p:txBody>
          <a:bodyPr/>
          <a:lstStyle/>
          <a:p>
            <a:r>
              <a:rPr lang="en-US" b="1" dirty="0"/>
              <a:t>Discussion (2)</a:t>
            </a:r>
          </a:p>
        </p:txBody>
      </p:sp>
      <p:sp>
        <p:nvSpPr>
          <p:cNvPr id="58" name="Content Placeholder 2">
            <a:extLst>
              <a:ext uri="{FF2B5EF4-FFF2-40B4-BE49-F238E27FC236}">
                <a16:creationId xmlns:a16="http://schemas.microsoft.com/office/drawing/2014/main" id="{C377B8ED-1FE9-4D07-8387-082450DDE72C}"/>
              </a:ext>
            </a:extLst>
          </p:cNvPr>
          <p:cNvSpPr txBox="1">
            <a:spLocks/>
          </p:cNvSpPr>
          <p:nvPr/>
        </p:nvSpPr>
        <p:spPr>
          <a:xfrm>
            <a:off x="238068" y="834389"/>
            <a:ext cx="11715863" cy="5682951"/>
          </a:xfrm>
          <a:prstGeom prst="rect">
            <a:avLst/>
          </a:prstGeom>
          <a:solidFill>
            <a:schemeClr val="bg1"/>
          </a:solid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None/>
              <a:defRPr/>
            </a:pPr>
            <a:r>
              <a:rPr lang="en-GB" altLang="zh-CN" sz="1800" b="1" u="sng" dirty="0"/>
              <a:t>For </a:t>
            </a:r>
            <a:r>
              <a:rPr lang="en-GB" altLang="zh-CN" b="1" u="sng" dirty="0">
                <a:solidFill>
                  <a:srgbClr val="0968E7"/>
                </a:solidFill>
              </a:rPr>
              <a:t>MBS session deactivation</a:t>
            </a:r>
            <a:r>
              <a:rPr lang="en-GB" altLang="zh-CN" sz="1800" b="1" u="sng" dirty="0"/>
              <a:t>, assume the improvement follows </a:t>
            </a:r>
            <a:r>
              <a:rPr lang="en-GB" altLang="zh-CN" sz="1800" b="1" u="sng" dirty="0">
                <a:hlinkClick r:id="rId2"/>
              </a:rPr>
              <a:t>S2-2101017</a:t>
            </a:r>
            <a:r>
              <a:rPr lang="en-GB" altLang="zh-CN" sz="1800" b="1" u="sng" dirty="0"/>
              <a:t> and </a:t>
            </a:r>
            <a:r>
              <a:rPr lang="en-US" sz="1800" b="1" u="sng" dirty="0">
                <a:hlinkClick r:id="rId3"/>
              </a:rPr>
              <a:t>S2-2100343r01</a:t>
            </a:r>
            <a:r>
              <a:rPr lang="en-US" sz="1800" b="1" u="sng" dirty="0"/>
              <a:t>:</a:t>
            </a:r>
          </a:p>
          <a:p>
            <a:pPr marL="0" indent="0">
              <a:buClr>
                <a:srgbClr val="181818"/>
              </a:buClr>
              <a:buNone/>
              <a:defRPr/>
            </a:pPr>
            <a:endParaRPr lang="en-GB" altLang="zh-CN" sz="1800" b="1" u="sng" dirty="0"/>
          </a:p>
          <a:p>
            <a:pPr marL="0" indent="0">
              <a:buClr>
                <a:srgbClr val="181818"/>
              </a:buClr>
              <a:buNone/>
              <a:defRPr/>
            </a:pPr>
            <a:r>
              <a:rPr lang="en-US" altLang="zh-CN" sz="1600" b="1" dirty="0"/>
              <a:t>[Observation-1.1] </a:t>
            </a:r>
            <a:r>
              <a:rPr lang="en-GB" altLang="zh-CN" sz="1600" dirty="0">
                <a:hlinkClick r:id="rId2"/>
              </a:rPr>
              <a:t>S2-2101017 </a:t>
            </a:r>
            <a:r>
              <a:rPr lang="en-GB" altLang="zh-CN" sz="1600" dirty="0"/>
              <a:t>proposes that MB-SMF maintain NG-RAN node list </a:t>
            </a:r>
            <a:r>
              <a:rPr lang="en-GB" altLang="zh-CN" sz="1200" dirty="0"/>
              <a:t>(i.e. NG</a:t>
            </a:r>
            <a:r>
              <a:rPr lang="en-US" altLang="zh-CN" sz="1200" dirty="0"/>
              <a:t>-RAN “registers” itself in MB-SMF for shared delivery, regardless of unicast transport or multicast transport over MB-N3)</a:t>
            </a:r>
            <a:r>
              <a:rPr lang="en-GB" altLang="zh-CN" sz="1600" dirty="0"/>
              <a:t>, and then MB-SMF sends deactivation requests to the list of NG-RANs. </a:t>
            </a:r>
          </a:p>
          <a:p>
            <a:pPr marL="0" indent="0">
              <a:buClr>
                <a:srgbClr val="181818"/>
              </a:buClr>
              <a:buNone/>
              <a:defRPr/>
            </a:pPr>
            <a:r>
              <a:rPr lang="en-US" altLang="zh-CN" sz="1600" b="1" dirty="0"/>
              <a:t>[Observation-1.2] </a:t>
            </a:r>
            <a:r>
              <a:rPr lang="en-US" sz="1600" dirty="0">
                <a:hlinkClick r:id="rId3"/>
              </a:rPr>
              <a:t>S2-2100343r01</a:t>
            </a:r>
            <a:r>
              <a:rPr lang="en-US" sz="1600" dirty="0"/>
              <a:t> propose that AMF be informed of UE join state and get involved in MBS Session handling.</a:t>
            </a:r>
            <a:endParaRPr lang="en-GB" altLang="zh-CN" sz="1600" dirty="0"/>
          </a:p>
          <a:p>
            <a:pPr marL="0" indent="0">
              <a:buClr>
                <a:srgbClr val="181818"/>
              </a:buClr>
              <a:buNone/>
              <a:defRPr/>
            </a:pPr>
            <a:endParaRPr lang="en-US" altLang="zh-CN" sz="1600" dirty="0"/>
          </a:p>
          <a:p>
            <a:pPr marL="0" indent="0">
              <a:buClr>
                <a:srgbClr val="181818"/>
              </a:buClr>
              <a:buNone/>
              <a:defRPr/>
            </a:pPr>
            <a:r>
              <a:rPr lang="en-US" altLang="zh-CN" sz="1600" dirty="0"/>
              <a:t>Currently SMF is only aware of UP tunnel entity of NG-RAN but has no knowledge about the global ID of NG-RAN serving the UE. In our view, the same principle should be applied to MB-SMF in 5MBS. </a:t>
            </a:r>
          </a:p>
          <a:p>
            <a:pPr marL="0" indent="0">
              <a:buClr>
                <a:srgbClr val="181818"/>
              </a:buClr>
              <a:buNone/>
              <a:defRPr/>
            </a:pPr>
            <a:endParaRPr lang="en-US" altLang="zh-CN" sz="1600" dirty="0"/>
          </a:p>
          <a:p>
            <a:pPr marL="0" indent="0">
              <a:buClr>
                <a:srgbClr val="181818"/>
              </a:buClr>
              <a:buNone/>
              <a:defRPr/>
            </a:pPr>
            <a:r>
              <a:rPr lang="en-US" altLang="zh-CN" sz="1600" dirty="0"/>
              <a:t>Besides, if multicast transport over MB-N3 interface, NG-RAN does not need to contact MB-SMF.</a:t>
            </a:r>
          </a:p>
          <a:p>
            <a:pPr marL="0" indent="0">
              <a:buClr>
                <a:srgbClr val="181818"/>
              </a:buClr>
              <a:buNone/>
              <a:defRPr/>
            </a:pPr>
            <a:endParaRPr lang="en-US" altLang="zh-CN" sz="1600" dirty="0"/>
          </a:p>
          <a:p>
            <a:pPr marL="0" indent="0">
              <a:buClr>
                <a:srgbClr val="181818"/>
              </a:buClr>
              <a:buNone/>
              <a:defRPr/>
            </a:pPr>
            <a:r>
              <a:rPr lang="en-US" altLang="zh-CN" sz="1600" b="1" dirty="0"/>
              <a:t>[Proposal-1] </a:t>
            </a:r>
            <a:r>
              <a:rPr lang="en-US" altLang="zh-CN" sz="1600" dirty="0"/>
              <a:t>Involve AMF </a:t>
            </a:r>
            <a:r>
              <a:rPr lang="en-GB" altLang="zh-CN" sz="1600" dirty="0"/>
              <a:t>in MBS Session deactivation for shared delivery. Maintain the same principle as for unicast delivery, i.e. MB-SMF handles only NG-RAN’s tunnel entity (when applicable) without being aware of the global IDs of NG-RAN. </a:t>
            </a:r>
          </a:p>
          <a:p>
            <a:pPr marL="0" indent="0">
              <a:buClr>
                <a:srgbClr val="181818"/>
              </a:buClr>
              <a:buNone/>
              <a:defRPr/>
            </a:pPr>
            <a:endParaRPr lang="en-GB" altLang="zh-CN" sz="1600" dirty="0"/>
          </a:p>
          <a:p>
            <a:pPr marL="0" indent="0">
              <a:buClr>
                <a:srgbClr val="181818"/>
              </a:buClr>
              <a:buNone/>
              <a:defRPr/>
            </a:pPr>
            <a:r>
              <a:rPr lang="en-GB" altLang="zh-CN" sz="1600" dirty="0"/>
              <a:t>With the above proposal</a:t>
            </a:r>
            <a:r>
              <a:rPr lang="en-GB" altLang="zh-CN" sz="1600" b="1" dirty="0"/>
              <a:t>, </a:t>
            </a:r>
            <a:r>
              <a:rPr lang="en-GB" altLang="zh-CN" sz="1600" dirty="0"/>
              <a:t>NG-RAN does not need to “register” itself into MB-SMF when multicast transport over MB-N3 is used.  </a:t>
            </a:r>
          </a:p>
          <a:p>
            <a:pPr marL="0" indent="0">
              <a:buClr>
                <a:srgbClr val="181818"/>
              </a:buClr>
              <a:buNone/>
              <a:defRPr/>
            </a:pPr>
            <a:endParaRPr lang="en-GB" altLang="zh-CN" sz="1800" dirty="0"/>
          </a:p>
          <a:p>
            <a:pPr marL="0" indent="0">
              <a:buNone/>
            </a:pPr>
            <a:endParaRPr lang="en-US" sz="2400" dirty="0">
              <a:solidFill>
                <a:srgbClr val="FF3300"/>
              </a:solidFill>
            </a:endParaRPr>
          </a:p>
          <a:p>
            <a:endParaRPr lang="en-US" sz="2400" dirty="0"/>
          </a:p>
        </p:txBody>
      </p:sp>
    </p:spTree>
    <p:extLst>
      <p:ext uri="{BB962C8B-B14F-4D97-AF65-F5344CB8AC3E}">
        <p14:creationId xmlns:p14="http://schemas.microsoft.com/office/powerpoint/2010/main" val="441243827"/>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918447" y="1882492"/>
            <a:ext cx="6974542" cy="1810967"/>
          </a:xfrm>
        </p:spPr>
        <p:txBody>
          <a:bodyPr/>
          <a:lstStyle/>
          <a:p>
            <a:pPr marL="0" indent="0" eaLnBrk="1" hangingPunct="1">
              <a:lnSpc>
                <a:spcPct val="110000"/>
              </a:lnSpc>
              <a:spcBef>
                <a:spcPts val="0"/>
              </a:spcBef>
              <a:buNone/>
            </a:pPr>
            <a:r>
              <a:rPr lang="en-US" sz="3200" b="1" dirty="0"/>
              <a:t>PCF authorizing MBS Session policy</a:t>
            </a:r>
            <a:br>
              <a:rPr lang="en-GB" sz="2400" b="1" dirty="0"/>
            </a:br>
            <a:br>
              <a:rPr lang="en-US" dirty="0"/>
            </a:br>
            <a:r>
              <a:rPr lang="en-US" dirty="0"/>
              <a:t>	</a:t>
            </a:r>
            <a:r>
              <a:rPr lang="en-US" sz="2400" dirty="0"/>
              <a:t>- For discussion</a:t>
            </a:r>
            <a:endParaRPr lang="fr-FR" altLang="de-DE" sz="1400" dirty="0">
              <a:effectLst>
                <a:outerShdw blurRad="38100" dist="38100" dir="2700000" algn="tl">
                  <a:srgbClr val="000000">
                    <a:alpha val="43137"/>
                  </a:srgbClr>
                </a:outerShdw>
              </a:effectLst>
            </a:endParaRPr>
          </a:p>
        </p:txBody>
      </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271262" y="827588"/>
            <a:ext cx="10646683" cy="387570"/>
          </a:xfrm>
        </p:spPr>
        <p:txBody>
          <a:bodyPr/>
          <a:lstStyle/>
          <a:p>
            <a:r>
              <a:rPr lang="en-US" sz="2000" b="1" dirty="0"/>
              <a:t>MB-PCF authorizing MBS Session for both broadcast and multicast MBS Session </a:t>
            </a:r>
          </a:p>
        </p:txBody>
      </p:sp>
      <p:sp>
        <p:nvSpPr>
          <p:cNvPr id="6" name="Rectangle: Rounded Corners 5">
            <a:extLst>
              <a:ext uri="{FF2B5EF4-FFF2-40B4-BE49-F238E27FC236}">
                <a16:creationId xmlns:a16="http://schemas.microsoft.com/office/drawing/2014/main" id="{6394FE15-768D-48CC-A98C-54391F43779E}"/>
              </a:ext>
            </a:extLst>
          </p:cNvPr>
          <p:cNvSpPr/>
          <p:nvPr/>
        </p:nvSpPr>
        <p:spPr bwMode="auto">
          <a:xfrm>
            <a:off x="1952643" y="4605946"/>
            <a:ext cx="777190" cy="300040"/>
          </a:xfrm>
          <a:prstGeom prst="roundRect">
            <a:avLst/>
          </a:prstGeom>
          <a:solidFill>
            <a:srgbClr val="0082F0">
              <a:lumMod val="40000"/>
              <a:lumOff val="60000"/>
            </a:srgbClr>
          </a:solid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PCF</a:t>
            </a:r>
          </a:p>
        </p:txBody>
      </p:sp>
      <p:sp>
        <p:nvSpPr>
          <p:cNvPr id="7" name="Rectangle: Rounded Corners 6">
            <a:extLst>
              <a:ext uri="{FF2B5EF4-FFF2-40B4-BE49-F238E27FC236}">
                <a16:creationId xmlns:a16="http://schemas.microsoft.com/office/drawing/2014/main" id="{87A96851-243C-481C-8892-D8AA3B00AB28}"/>
              </a:ext>
            </a:extLst>
          </p:cNvPr>
          <p:cNvSpPr/>
          <p:nvPr/>
        </p:nvSpPr>
        <p:spPr bwMode="auto">
          <a:xfrm>
            <a:off x="3230631" y="4577310"/>
            <a:ext cx="777190" cy="366834"/>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MB-SMF</a:t>
            </a:r>
          </a:p>
        </p:txBody>
      </p:sp>
      <p:sp>
        <p:nvSpPr>
          <p:cNvPr id="8" name="Rectangle: Rounded Corners 7">
            <a:extLst>
              <a:ext uri="{FF2B5EF4-FFF2-40B4-BE49-F238E27FC236}">
                <a16:creationId xmlns:a16="http://schemas.microsoft.com/office/drawing/2014/main" id="{2DE8A377-631F-4221-B6FE-E7EFF08B3894}"/>
              </a:ext>
            </a:extLst>
          </p:cNvPr>
          <p:cNvSpPr/>
          <p:nvPr/>
        </p:nvSpPr>
        <p:spPr bwMode="auto">
          <a:xfrm>
            <a:off x="4554238" y="4560999"/>
            <a:ext cx="631288" cy="366834"/>
          </a:xfrm>
          <a:prstGeom prst="roundRect">
            <a:avLst/>
          </a:prstGeom>
          <a:solidFill>
            <a:srgbClr val="0082F0">
              <a:lumMod val="40000"/>
              <a:lumOff val="60000"/>
            </a:srgbClr>
          </a:solid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NEF/MBSF</a:t>
            </a:r>
          </a:p>
        </p:txBody>
      </p:sp>
      <p:sp>
        <p:nvSpPr>
          <p:cNvPr id="9" name="Rectangle: Rounded Corners 8">
            <a:extLst>
              <a:ext uri="{FF2B5EF4-FFF2-40B4-BE49-F238E27FC236}">
                <a16:creationId xmlns:a16="http://schemas.microsoft.com/office/drawing/2014/main" id="{5E1FCF21-A0AD-4FE7-8517-A49E80BFD5DE}"/>
              </a:ext>
            </a:extLst>
          </p:cNvPr>
          <p:cNvSpPr/>
          <p:nvPr/>
        </p:nvSpPr>
        <p:spPr bwMode="auto">
          <a:xfrm>
            <a:off x="5716527" y="4577310"/>
            <a:ext cx="631288" cy="366834"/>
          </a:xfrm>
          <a:prstGeom prst="roundRect">
            <a:avLst/>
          </a:prstGeom>
          <a:solidFill>
            <a:srgbClr val="0082F0">
              <a:lumMod val="40000"/>
              <a:lumOff val="60000"/>
            </a:srgbClr>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AF</a:t>
            </a:r>
          </a:p>
        </p:txBody>
      </p:sp>
      <p:cxnSp>
        <p:nvCxnSpPr>
          <p:cNvPr id="16" name="Straight Arrow Connector 15">
            <a:extLst>
              <a:ext uri="{FF2B5EF4-FFF2-40B4-BE49-F238E27FC236}">
                <a16:creationId xmlns:a16="http://schemas.microsoft.com/office/drawing/2014/main" id="{B8248E3B-D00E-47D4-97C0-C69CC3C4619E}"/>
              </a:ext>
            </a:extLst>
          </p:cNvPr>
          <p:cNvCxnSpPr/>
          <p:nvPr/>
        </p:nvCxnSpPr>
        <p:spPr bwMode="auto">
          <a:xfrm flipH="1">
            <a:off x="4869882" y="5327327"/>
            <a:ext cx="116228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7" name="Straight Arrow Connector 16">
            <a:extLst>
              <a:ext uri="{FF2B5EF4-FFF2-40B4-BE49-F238E27FC236}">
                <a16:creationId xmlns:a16="http://schemas.microsoft.com/office/drawing/2014/main" id="{A65A8AE3-AE67-45C9-AF92-C7B9ABA0F03B}"/>
              </a:ext>
            </a:extLst>
          </p:cNvPr>
          <p:cNvCxnSpPr>
            <a:cxnSpLocks/>
          </p:cNvCxnSpPr>
          <p:nvPr/>
        </p:nvCxnSpPr>
        <p:spPr bwMode="auto">
          <a:xfrm flipH="1">
            <a:off x="3595453" y="5408586"/>
            <a:ext cx="127442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116FFD68-3BC1-4159-88E7-97E2F14F2973}"/>
              </a:ext>
            </a:extLst>
          </p:cNvPr>
          <p:cNvCxnSpPr>
            <a:cxnSpLocks/>
          </p:cNvCxnSpPr>
          <p:nvPr/>
        </p:nvCxnSpPr>
        <p:spPr bwMode="auto">
          <a:xfrm flipH="1">
            <a:off x="2321024" y="5623162"/>
            <a:ext cx="1274429"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20" name="Straight Arrow Connector 19">
            <a:extLst>
              <a:ext uri="{FF2B5EF4-FFF2-40B4-BE49-F238E27FC236}">
                <a16:creationId xmlns:a16="http://schemas.microsoft.com/office/drawing/2014/main" id="{1A347BA2-5B56-43B6-9950-950803214F9A}"/>
              </a:ext>
            </a:extLst>
          </p:cNvPr>
          <p:cNvCxnSpPr>
            <a:cxnSpLocks/>
          </p:cNvCxnSpPr>
          <p:nvPr/>
        </p:nvCxnSpPr>
        <p:spPr bwMode="auto">
          <a:xfrm>
            <a:off x="2341238" y="5739703"/>
            <a:ext cx="1254215"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23" name="Straight Arrow Connector 22">
            <a:extLst>
              <a:ext uri="{FF2B5EF4-FFF2-40B4-BE49-F238E27FC236}">
                <a16:creationId xmlns:a16="http://schemas.microsoft.com/office/drawing/2014/main" id="{8E4910D4-2121-42AC-8BFE-CB50087B551E}"/>
              </a:ext>
            </a:extLst>
          </p:cNvPr>
          <p:cNvCxnSpPr>
            <a:cxnSpLocks/>
          </p:cNvCxnSpPr>
          <p:nvPr/>
        </p:nvCxnSpPr>
        <p:spPr bwMode="auto">
          <a:xfrm>
            <a:off x="3595453" y="5847280"/>
            <a:ext cx="127442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6" name="Straight Arrow Connector 25">
            <a:extLst>
              <a:ext uri="{FF2B5EF4-FFF2-40B4-BE49-F238E27FC236}">
                <a16:creationId xmlns:a16="http://schemas.microsoft.com/office/drawing/2014/main" id="{DC5BA9B4-7622-45A0-A209-B627386660C1}"/>
              </a:ext>
            </a:extLst>
          </p:cNvPr>
          <p:cNvCxnSpPr>
            <a:cxnSpLocks/>
          </p:cNvCxnSpPr>
          <p:nvPr/>
        </p:nvCxnSpPr>
        <p:spPr bwMode="auto">
          <a:xfrm>
            <a:off x="4869882" y="5901068"/>
            <a:ext cx="116228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42" name="TextBox 41">
            <a:extLst>
              <a:ext uri="{FF2B5EF4-FFF2-40B4-BE49-F238E27FC236}">
                <a16:creationId xmlns:a16="http://schemas.microsoft.com/office/drawing/2014/main" id="{B82B6231-49E3-4673-A026-AE141397197B}"/>
              </a:ext>
            </a:extLst>
          </p:cNvPr>
          <p:cNvSpPr txBox="1"/>
          <p:nvPr/>
        </p:nvSpPr>
        <p:spPr>
          <a:xfrm>
            <a:off x="3683501" y="5040092"/>
            <a:ext cx="2469451" cy="246221"/>
          </a:xfrm>
          <a:prstGeom prst="rect">
            <a:avLst/>
          </a:prstGeom>
          <a:noFill/>
        </p:spPr>
        <p:txBody>
          <a:bodyPr wrap="square" rtlCol="0">
            <a:spAutoFit/>
          </a:bodyPr>
          <a:lstStyle/>
          <a:p>
            <a:r>
              <a:rPr lang="en-US" dirty="0"/>
              <a:t>MB Session Start (service requirement)</a:t>
            </a:r>
          </a:p>
        </p:txBody>
      </p:sp>
      <p:sp>
        <p:nvSpPr>
          <p:cNvPr id="48" name="Rectangle: Rounded Corners 47">
            <a:extLst>
              <a:ext uri="{FF2B5EF4-FFF2-40B4-BE49-F238E27FC236}">
                <a16:creationId xmlns:a16="http://schemas.microsoft.com/office/drawing/2014/main" id="{B052402B-4601-42D1-B2FA-800C661EF800}"/>
              </a:ext>
            </a:extLst>
          </p:cNvPr>
          <p:cNvSpPr/>
          <p:nvPr/>
        </p:nvSpPr>
        <p:spPr bwMode="auto">
          <a:xfrm>
            <a:off x="1099575" y="3946918"/>
            <a:ext cx="6215626" cy="2285999"/>
          </a:xfrm>
          <a:prstGeom prst="round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cxnSp>
        <p:nvCxnSpPr>
          <p:cNvPr id="53" name="Straight Connector 52">
            <a:extLst>
              <a:ext uri="{FF2B5EF4-FFF2-40B4-BE49-F238E27FC236}">
                <a16:creationId xmlns:a16="http://schemas.microsoft.com/office/drawing/2014/main" id="{369C8554-C32A-4532-96DD-A7F47AE67BC7}"/>
              </a:ext>
            </a:extLst>
          </p:cNvPr>
          <p:cNvCxnSpPr>
            <a:cxnSpLocks/>
          </p:cNvCxnSpPr>
          <p:nvPr/>
        </p:nvCxnSpPr>
        <p:spPr bwMode="auto">
          <a:xfrm>
            <a:off x="2309679" y="4900613"/>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8" name="TextBox 37">
            <a:extLst>
              <a:ext uri="{FF2B5EF4-FFF2-40B4-BE49-F238E27FC236}">
                <a16:creationId xmlns:a16="http://schemas.microsoft.com/office/drawing/2014/main" id="{19875277-B240-42D5-9F79-882EE084B446}"/>
              </a:ext>
            </a:extLst>
          </p:cNvPr>
          <p:cNvSpPr txBox="1"/>
          <p:nvPr/>
        </p:nvSpPr>
        <p:spPr>
          <a:xfrm>
            <a:off x="1550539" y="5398768"/>
            <a:ext cx="2779987" cy="246221"/>
          </a:xfrm>
          <a:prstGeom prst="rect">
            <a:avLst/>
          </a:prstGeom>
          <a:noFill/>
        </p:spPr>
        <p:txBody>
          <a:bodyPr wrap="square" rtlCol="0">
            <a:spAutoFit/>
          </a:bodyPr>
          <a:lstStyle/>
          <a:p>
            <a:r>
              <a:rPr lang="en-US" dirty="0"/>
              <a:t>MBS Policy Association Req/Resp</a:t>
            </a:r>
          </a:p>
        </p:txBody>
      </p:sp>
      <p:cxnSp>
        <p:nvCxnSpPr>
          <p:cNvPr id="79" name="Straight Connector 78">
            <a:extLst>
              <a:ext uri="{FF2B5EF4-FFF2-40B4-BE49-F238E27FC236}">
                <a16:creationId xmlns:a16="http://schemas.microsoft.com/office/drawing/2014/main" id="{0E56406D-66FF-4315-9034-49116CFF747D}"/>
              </a:ext>
            </a:extLst>
          </p:cNvPr>
          <p:cNvCxnSpPr>
            <a:cxnSpLocks/>
          </p:cNvCxnSpPr>
          <p:nvPr/>
        </p:nvCxnSpPr>
        <p:spPr bwMode="auto">
          <a:xfrm>
            <a:off x="3602283" y="4936605"/>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6" name="Straight Connector 85">
            <a:extLst>
              <a:ext uri="{FF2B5EF4-FFF2-40B4-BE49-F238E27FC236}">
                <a16:creationId xmlns:a16="http://schemas.microsoft.com/office/drawing/2014/main" id="{E72A66BB-AD5D-43D4-9A19-9C9724B42342}"/>
              </a:ext>
            </a:extLst>
          </p:cNvPr>
          <p:cNvCxnSpPr>
            <a:cxnSpLocks/>
          </p:cNvCxnSpPr>
          <p:nvPr/>
        </p:nvCxnSpPr>
        <p:spPr bwMode="auto">
          <a:xfrm>
            <a:off x="4850645" y="4987405"/>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0" name="Straight Connector 89">
            <a:extLst>
              <a:ext uri="{FF2B5EF4-FFF2-40B4-BE49-F238E27FC236}">
                <a16:creationId xmlns:a16="http://schemas.microsoft.com/office/drawing/2014/main" id="{582D6E51-A27E-4A85-AB77-FCFA75A8249D}"/>
              </a:ext>
            </a:extLst>
          </p:cNvPr>
          <p:cNvCxnSpPr>
            <a:cxnSpLocks/>
          </p:cNvCxnSpPr>
          <p:nvPr/>
        </p:nvCxnSpPr>
        <p:spPr bwMode="auto">
          <a:xfrm>
            <a:off x="6018305" y="4962970"/>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87" name="Content Placeholder 2">
            <a:extLst>
              <a:ext uri="{FF2B5EF4-FFF2-40B4-BE49-F238E27FC236}">
                <a16:creationId xmlns:a16="http://schemas.microsoft.com/office/drawing/2014/main" id="{BF68698E-EAA5-4F3E-A763-EA8D0F49DD01}"/>
              </a:ext>
            </a:extLst>
          </p:cNvPr>
          <p:cNvSpPr txBox="1">
            <a:spLocks/>
          </p:cNvSpPr>
          <p:nvPr/>
        </p:nvSpPr>
        <p:spPr>
          <a:xfrm>
            <a:off x="271262" y="1394298"/>
            <a:ext cx="11494085" cy="2021334"/>
          </a:xfrm>
          <a:prstGeom prst="rect">
            <a:avLst/>
          </a:prstGeom>
          <a:no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r>
              <a:rPr lang="en-US" sz="2400" dirty="0"/>
              <a:t>Currently message flow (concluded in TR 23.757) </a:t>
            </a:r>
          </a:p>
          <a:p>
            <a:pPr lvl="1"/>
            <a:r>
              <a:rPr lang="en-US" sz="2400" dirty="0"/>
              <a:t>MB-SMF optionally interacts with PCF at MBS Session Start/Stop</a:t>
            </a:r>
          </a:p>
          <a:p>
            <a:pPr lvl="2"/>
            <a:r>
              <a:rPr lang="en-US" sz="2400" dirty="0"/>
              <a:t>Using similar approach as SMF interacting PCF at PDU Session establishment</a:t>
            </a:r>
          </a:p>
          <a:p>
            <a:pPr lvl="1"/>
            <a:r>
              <a:rPr lang="en-US" sz="2400" dirty="0"/>
              <a:t>MBS Session policy expected to be very simple</a:t>
            </a:r>
          </a:p>
          <a:p>
            <a:pPr lvl="2"/>
            <a:r>
              <a:rPr lang="en-US" sz="2400" dirty="0"/>
              <a:t>E.g. MBR/GBR/5QCI/ARP authorized for a certain application</a:t>
            </a:r>
          </a:p>
        </p:txBody>
      </p:sp>
      <p:sp>
        <p:nvSpPr>
          <p:cNvPr id="21" name="Speech Bubble: Rectangle with Corners Rounded 20">
            <a:extLst>
              <a:ext uri="{FF2B5EF4-FFF2-40B4-BE49-F238E27FC236}">
                <a16:creationId xmlns:a16="http://schemas.microsoft.com/office/drawing/2014/main" id="{73DD2CBD-698C-42F7-8219-B15ACA147FE1}"/>
              </a:ext>
            </a:extLst>
          </p:cNvPr>
          <p:cNvSpPr/>
          <p:nvPr/>
        </p:nvSpPr>
        <p:spPr bwMode="auto">
          <a:xfrm>
            <a:off x="1711962" y="169608"/>
            <a:ext cx="6811552" cy="605293"/>
          </a:xfrm>
          <a:prstGeom prst="wedgeRoundRectCallout">
            <a:avLst>
              <a:gd name="adj1" fmla="val -36913"/>
              <a:gd name="adj2" fmla="val 33603"/>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kumimoji="0" lang="en-US" sz="1050" b="0" i="0" u="none" strike="noStrike" cap="none" normalizeH="0" baseline="0" dirty="0">
                <a:ln>
                  <a:noFill/>
                </a:ln>
                <a:solidFill>
                  <a:schemeClr val="tx1"/>
                </a:solidFill>
                <a:effectLst/>
                <a:highlight>
                  <a:srgbClr val="FFFF00"/>
                </a:highlight>
                <a:latin typeface="Arial" charset="0"/>
              </a:rPr>
              <a:t>Ericsson comment </a:t>
            </a:r>
            <a:r>
              <a:rPr lang="en-US" sz="1050" dirty="0">
                <a:highlight>
                  <a:srgbClr val="FFFF00"/>
                </a:highlight>
                <a:latin typeface="Arial" charset="0"/>
              </a:rPr>
              <a:t>in r1: </a:t>
            </a:r>
          </a:p>
          <a:p>
            <a:r>
              <a:rPr kumimoji="0" lang="en-US" sz="1050" b="0" i="0" u="none" strike="noStrike" cap="none" normalizeH="0" baseline="0" dirty="0">
                <a:ln>
                  <a:noFill/>
                </a:ln>
                <a:solidFill>
                  <a:schemeClr val="tx1"/>
                </a:solidFill>
                <a:effectLst/>
                <a:latin typeface="Arial" charset="0"/>
              </a:rPr>
              <a:t>Brought back this slide (removed by Nokia) to show what is the current status, and  Ericsson’s understanding what policy/QoS could be authorized by PCF for MBS Session.</a:t>
            </a:r>
            <a:endParaRPr lang="en-US" sz="1050" dirty="0"/>
          </a:p>
        </p:txBody>
      </p:sp>
    </p:spTree>
    <p:extLst>
      <p:ext uri="{BB962C8B-B14F-4D97-AF65-F5344CB8AC3E}">
        <p14:creationId xmlns:p14="http://schemas.microsoft.com/office/powerpoint/2010/main" val="3908318311"/>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1933" y="228600"/>
            <a:ext cx="9103784" cy="713613"/>
          </a:xfrm>
        </p:spPr>
        <p:txBody>
          <a:bodyPr/>
          <a:lstStyle/>
          <a:p>
            <a:r>
              <a:rPr lang="en-US" altLang="zh-CN" b="1" dirty="0"/>
              <a:t>Related TDOCs</a:t>
            </a:r>
            <a:endParaRPr lang="zh-CN" altLang="en-US" b="1" dirty="0"/>
          </a:p>
        </p:txBody>
      </p:sp>
      <p:graphicFrame>
        <p:nvGraphicFramePr>
          <p:cNvPr id="4" name="内容占位符 4"/>
          <p:cNvGraphicFramePr>
            <a:graphicFrameLocks noGrp="1"/>
          </p:cNvGraphicFramePr>
          <p:nvPr>
            <p:ph idx="1"/>
          </p:nvPr>
        </p:nvGraphicFramePr>
        <p:xfrm>
          <a:off x="433442" y="1126086"/>
          <a:ext cx="11148970" cy="1926820"/>
        </p:xfrm>
        <a:graphic>
          <a:graphicData uri="http://schemas.openxmlformats.org/drawingml/2006/table">
            <a:tbl>
              <a:tblPr>
                <a:tableStyleId>{5940675A-B579-460E-94D1-54222C63F5DA}</a:tableStyleId>
              </a:tblPr>
              <a:tblGrid>
                <a:gridCol w="1051135">
                  <a:extLst>
                    <a:ext uri="{9D8B030D-6E8A-4147-A177-3AD203B41FA5}">
                      <a16:colId xmlns:a16="http://schemas.microsoft.com/office/drawing/2014/main" val="20000"/>
                    </a:ext>
                  </a:extLst>
                </a:gridCol>
                <a:gridCol w="2953122">
                  <a:extLst>
                    <a:ext uri="{9D8B030D-6E8A-4147-A177-3AD203B41FA5}">
                      <a16:colId xmlns:a16="http://schemas.microsoft.com/office/drawing/2014/main" val="20001"/>
                    </a:ext>
                  </a:extLst>
                </a:gridCol>
                <a:gridCol w="671119">
                  <a:extLst>
                    <a:ext uri="{9D8B030D-6E8A-4147-A177-3AD203B41FA5}">
                      <a16:colId xmlns:a16="http://schemas.microsoft.com/office/drawing/2014/main" val="20002"/>
                    </a:ext>
                  </a:extLst>
                </a:gridCol>
                <a:gridCol w="511729">
                  <a:extLst>
                    <a:ext uri="{9D8B030D-6E8A-4147-A177-3AD203B41FA5}">
                      <a16:colId xmlns:a16="http://schemas.microsoft.com/office/drawing/2014/main" val="20003"/>
                    </a:ext>
                  </a:extLst>
                </a:gridCol>
                <a:gridCol w="629174">
                  <a:extLst>
                    <a:ext uri="{9D8B030D-6E8A-4147-A177-3AD203B41FA5}">
                      <a16:colId xmlns:a16="http://schemas.microsoft.com/office/drawing/2014/main" val="20004"/>
                    </a:ext>
                  </a:extLst>
                </a:gridCol>
                <a:gridCol w="771787">
                  <a:extLst>
                    <a:ext uri="{9D8B030D-6E8A-4147-A177-3AD203B41FA5}">
                      <a16:colId xmlns:a16="http://schemas.microsoft.com/office/drawing/2014/main" val="20005"/>
                    </a:ext>
                  </a:extLst>
                </a:gridCol>
                <a:gridCol w="721454">
                  <a:extLst>
                    <a:ext uri="{9D8B030D-6E8A-4147-A177-3AD203B41FA5}">
                      <a16:colId xmlns:a16="http://schemas.microsoft.com/office/drawing/2014/main" val="20006"/>
                    </a:ext>
                  </a:extLst>
                </a:gridCol>
                <a:gridCol w="268447">
                  <a:extLst>
                    <a:ext uri="{9D8B030D-6E8A-4147-A177-3AD203B41FA5}">
                      <a16:colId xmlns:a16="http://schemas.microsoft.com/office/drawing/2014/main" val="20007"/>
                    </a:ext>
                  </a:extLst>
                </a:gridCol>
                <a:gridCol w="276837">
                  <a:extLst>
                    <a:ext uri="{9D8B030D-6E8A-4147-A177-3AD203B41FA5}">
                      <a16:colId xmlns:a16="http://schemas.microsoft.com/office/drawing/2014/main" val="20008"/>
                    </a:ext>
                  </a:extLst>
                </a:gridCol>
                <a:gridCol w="2046914">
                  <a:extLst>
                    <a:ext uri="{9D8B030D-6E8A-4147-A177-3AD203B41FA5}">
                      <a16:colId xmlns:a16="http://schemas.microsoft.com/office/drawing/2014/main" val="20009"/>
                    </a:ext>
                  </a:extLst>
                </a:gridCol>
                <a:gridCol w="1247252">
                  <a:extLst>
                    <a:ext uri="{9D8B030D-6E8A-4147-A177-3AD203B41FA5}">
                      <a16:colId xmlns:a16="http://schemas.microsoft.com/office/drawing/2014/main" val="20010"/>
                    </a:ext>
                  </a:extLst>
                </a:gridCol>
              </a:tblGrid>
              <a:tr h="31603">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chemeClr val="bg1">
                        <a:lumMod val="85000"/>
                      </a:schemeClr>
                    </a:solidFill>
                  </a:tcPr>
                </a:tc>
                <a:tc gridSpan="6">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chemeClr val="bg1">
                        <a:lumMod val="85000"/>
                      </a:schemeClr>
                    </a:solidFill>
                  </a:tcPr>
                </a:tc>
                <a:extLst>
                  <a:ext uri="{0D108BD9-81ED-4DB2-BD59-A6C34878D82A}">
                    <a16:rowId xmlns:a16="http://schemas.microsoft.com/office/drawing/2014/main" val="10000"/>
                  </a:ext>
                </a:extLst>
              </a:tr>
              <a:tr h="55419">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chemeClr val="bg1">
                        <a:lumMod val="50000"/>
                      </a:schemeClr>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algn="ctr" fontAlgn="ctr"/>
                      <a:r>
                        <a:rPr lang="en-US" altLang="zh-CN" sz="800" u="none" strike="noStrike" dirty="0">
                          <a:effectLst/>
                        </a:rPr>
                        <a:t>Annex A</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lang="en-US" altLang="zh-CN" sz="800" u="none" strike="noStrike" dirty="0">
                          <a:effectLst/>
                        </a:rPr>
                        <a:t>9.X (General description)</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dirty="0">
                          <a:effectLst/>
                        </a:rPr>
                        <a:t>9.Y (PCF </a:t>
                      </a:r>
                      <a:r>
                        <a:rPr lang="en-US" altLang="zh-CN" sz="800" u="none" strike="noStrike" kern="1200" dirty="0">
                          <a:solidFill>
                            <a:schemeClr val="tx1"/>
                          </a:solidFill>
                          <a:effectLst/>
                          <a:latin typeface="+mn-lt"/>
                          <a:ea typeface="+mn-ea"/>
                          <a:cs typeface="+mn-cs"/>
                        </a:rPr>
                        <a:t>service with</a:t>
                      </a:r>
                      <a:r>
                        <a:rPr lang="en-US" altLang="zh-CN" sz="800" u="none" strike="noStrike" kern="1200" baseline="0" dirty="0">
                          <a:solidFill>
                            <a:schemeClr val="tx1"/>
                          </a:solidFill>
                          <a:effectLst/>
                          <a:latin typeface="+mn-lt"/>
                          <a:ea typeface="+mn-ea"/>
                          <a:cs typeface="+mn-cs"/>
                        </a:rPr>
                        <a:t> SMF</a:t>
                      </a:r>
                      <a:r>
                        <a:rPr lang="en-US" altLang="zh-CN" sz="800" u="none" strike="noStrike" dirty="0">
                          <a:effectLst/>
                        </a:rPr>
                        <a:t>)</a:t>
                      </a:r>
                      <a:endParaRPr lang="en-US" altLang="zh-CN" sz="800" u="none" strike="noStrike" kern="1200" dirty="0">
                        <a:solidFill>
                          <a:schemeClr val="tx1"/>
                        </a:solidFill>
                        <a:effectLst/>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kern="1200" dirty="0">
                          <a:solidFill>
                            <a:schemeClr val="tx1"/>
                          </a:solidFill>
                          <a:effectLst/>
                          <a:latin typeface="+mn-lt"/>
                          <a:ea typeface="+mn-ea"/>
                          <a:cs typeface="+mn-cs"/>
                        </a:rPr>
                        <a:t>9.Z (PCF service with NEF)</a:t>
                      </a:r>
                      <a:endParaRPr lang="zh-CN" altLang="en-US" sz="800" u="none" strike="noStrike" kern="1200" dirty="0">
                        <a:solidFill>
                          <a:schemeClr val="tx1"/>
                        </a:solidFill>
                        <a:effectLst/>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u="none" strike="noStrike" kern="1200" dirty="0">
                          <a:solidFill>
                            <a:schemeClr val="tx1"/>
                          </a:solidFill>
                          <a:effectLst/>
                          <a:latin typeface="+mn-lt"/>
                          <a:ea typeface="+mn-ea"/>
                          <a:cs typeface="+mn-cs"/>
                        </a:rPr>
                        <a:t>7.1.1</a:t>
                      </a: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u="none" strike="noStrike" kern="1200" dirty="0">
                          <a:solidFill>
                            <a:schemeClr val="tx1"/>
                          </a:solidFill>
                          <a:effectLst/>
                          <a:latin typeface="+mn-lt"/>
                          <a:ea typeface="+mn-ea"/>
                          <a:cs typeface="+mn-cs"/>
                        </a:rPr>
                        <a:t>6.6</a:t>
                      </a: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62223">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S2-2102726</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MBS Application and Service Configuration Options</a:t>
                      </a:r>
                    </a:p>
                  </a:txBody>
                  <a:tcPr marL="6239" marR="6239" marT="6239" marB="0" anchor="ctr"/>
                </a:tc>
                <a:tc>
                  <a:txBody>
                    <a:bodyPr/>
                    <a:lstStyle/>
                    <a:p>
                      <a:pPr marL="0" algn="ctr" defTabSz="914400" rtl="0" eaLnBrk="1" fontAlgn="ctr" latinLnBrk="0" hangingPunct="1"/>
                      <a:r>
                        <a:rPr lang="en-US" sz="900" u="none" strike="noStrike" kern="1200" dirty="0" err="1">
                          <a:solidFill>
                            <a:schemeClr val="tx1"/>
                          </a:solidFill>
                          <a:effectLst/>
                          <a:latin typeface="+mn-lt"/>
                          <a:ea typeface="+mn-ea"/>
                          <a:cs typeface="+mn-cs"/>
                        </a:rPr>
                        <a:t>Tencent</a:t>
                      </a:r>
                      <a:endParaRPr lang="en-US" sz="900" u="none" strike="noStrike" kern="1200" dirty="0">
                        <a:solidFill>
                          <a:schemeClr val="tx1"/>
                        </a:solidFill>
                        <a:effectLst/>
                        <a:latin typeface="+mn-lt"/>
                        <a:ea typeface="+mn-ea"/>
                        <a:cs typeface="+mn-cs"/>
                      </a:endParaRPr>
                    </a:p>
                  </a:txBody>
                  <a:tcPr marL="6239" marR="6239" marT="6239" marB="0" anchor="ctr"/>
                </a:tc>
                <a:tc>
                  <a:txBody>
                    <a:bodyPr/>
                    <a:lstStyle/>
                    <a:p>
                      <a:pPr algn="ctr" fontAlgn="ctr"/>
                      <a:r>
                        <a:rPr lang="en-US" sz="900" b="0" i="0" u="none" strike="noStrike" dirty="0">
                          <a:solidFill>
                            <a:srgbClr val="000000"/>
                          </a:solidFill>
                          <a:effectLst/>
                          <a:latin typeface="Arial" panose="020B0604020202020204" pitchFamily="34" charset="0"/>
                          <a:ea typeface="宋体" panose="02010600030101010101" pitchFamily="2" charset="-122"/>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endParaRPr lang="zh-CN" altLang="en-US"/>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Arial" panose="020B0604020202020204" pitchFamily="34" charset="0"/>
                          <a:ea typeface="+mn-ea"/>
                          <a:cs typeface="+mn-cs"/>
                        </a:rPr>
                        <a:t>AF--&gt;PCF--&gt;MB-SMF </a:t>
                      </a:r>
                      <a:endParaRPr lang="en-US" sz="7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2"/>
                  </a:ext>
                </a:extLst>
              </a:tr>
              <a:tr h="0">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S2-2102439</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Policy control for Multicast and Broadcast services</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CATT</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endParaRPr lang="zh-CN" altLang="en-US"/>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Arial" panose="020B0604020202020204" pitchFamily="34" charset="0"/>
                          <a:ea typeface="+mn-ea"/>
                          <a:cs typeface="+mn-cs"/>
                        </a:rPr>
                        <a:t>General description</a:t>
                      </a:r>
                      <a:endParaRPr lang="en-US" sz="7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3"/>
                  </a:ext>
                </a:extLst>
              </a:tr>
              <a:tr h="62223">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S2-2102946</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PCF service for Interactions between MB-SMF and PCF.</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Nokia</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Arial" panose="020B0604020202020204" pitchFamily="34" charset="0"/>
                          <a:ea typeface="+mn-ea"/>
                          <a:cs typeface="+mn-cs"/>
                        </a:rPr>
                        <a:t>Interaction between MB-SMF and PCF</a:t>
                      </a: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Separate one</a:t>
                      </a:r>
                    </a:p>
                  </a:txBody>
                  <a:tcPr marL="4403" marR="4403" marT="4403" marB="0" anchor="ctr"/>
                </a:tc>
                <a:extLst>
                  <a:ext uri="{0D108BD9-81ED-4DB2-BD59-A6C34878D82A}">
                    <a16:rowId xmlns:a16="http://schemas.microsoft.com/office/drawing/2014/main" val="10004"/>
                  </a:ext>
                </a:extLst>
              </a:tr>
              <a:tr h="62223">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S2-2102724</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Requested MBS </a:t>
                      </a:r>
                      <a:r>
                        <a:rPr lang="en-US" sz="900" u="none" strike="noStrike" kern="1200" dirty="0" err="1">
                          <a:solidFill>
                            <a:schemeClr val="tx1"/>
                          </a:solidFill>
                          <a:effectLst/>
                          <a:latin typeface="+mn-lt"/>
                          <a:ea typeface="+mn-ea"/>
                          <a:cs typeface="+mn-cs"/>
                        </a:rPr>
                        <a:t>QoS</a:t>
                      </a:r>
                      <a:r>
                        <a:rPr lang="en-US" sz="900" u="none" strike="noStrike" kern="1200" dirty="0">
                          <a:solidFill>
                            <a:schemeClr val="tx1"/>
                          </a:solidFill>
                          <a:effectLst/>
                          <a:latin typeface="+mn-lt"/>
                          <a:ea typeface="+mn-ea"/>
                          <a:cs typeface="+mn-cs"/>
                        </a:rPr>
                        <a:t> and Dynamic PCC</a:t>
                      </a:r>
                    </a:p>
                  </a:txBody>
                  <a:tcPr marL="6239" marR="6239" marT="6239" marB="0" anchor="ctr"/>
                </a:tc>
                <a:tc>
                  <a:txBody>
                    <a:bodyPr/>
                    <a:lstStyle/>
                    <a:p>
                      <a:pPr marL="0" algn="ctr" defTabSz="914400" rtl="0" eaLnBrk="1" fontAlgn="ctr" latinLnBrk="0" hangingPunct="1"/>
                      <a:r>
                        <a:rPr lang="en-US" sz="900" u="none" strike="noStrike" kern="1200">
                          <a:solidFill>
                            <a:schemeClr val="tx1"/>
                          </a:solidFill>
                          <a:effectLst/>
                          <a:latin typeface="+mn-lt"/>
                          <a:ea typeface="+mn-ea"/>
                          <a:cs typeface="+mn-cs"/>
                        </a:rPr>
                        <a:t>Tencent</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Arial" panose="020B0604020202020204" pitchFamily="34" charset="0"/>
                          <a:ea typeface="+mn-ea"/>
                          <a:cs typeface="+mn-cs"/>
                        </a:rPr>
                        <a:t>AF--&gt;PCF--&gt;MB-SMF </a:t>
                      </a:r>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5"/>
                  </a:ext>
                </a:extLst>
              </a:tr>
              <a:tr h="111808">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S2-2102725</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MBS Session-AMBR</a:t>
                      </a:r>
                    </a:p>
                  </a:txBody>
                  <a:tcPr marL="6239" marR="6239" marT="6239" marB="0" anchor="ctr"/>
                </a:tc>
                <a:tc>
                  <a:txBody>
                    <a:bodyPr/>
                    <a:lstStyle/>
                    <a:p>
                      <a:pPr marL="0" algn="ctr" defTabSz="914400" rtl="0" eaLnBrk="1" fontAlgn="ctr" latinLnBrk="0" hangingPunct="1"/>
                      <a:r>
                        <a:rPr lang="en-US" sz="900" u="none" strike="noStrike" kern="1200" dirty="0" err="1">
                          <a:solidFill>
                            <a:schemeClr val="tx1"/>
                          </a:solidFill>
                          <a:effectLst/>
                          <a:latin typeface="+mn-lt"/>
                          <a:ea typeface="+mn-ea"/>
                          <a:cs typeface="+mn-cs"/>
                        </a:rPr>
                        <a:t>Tencent</a:t>
                      </a:r>
                      <a:endParaRPr lang="en-US" sz="900" u="none" strike="noStrike" kern="1200" dirty="0">
                        <a:solidFill>
                          <a:schemeClr val="tx1"/>
                        </a:solidFill>
                        <a:effectLst/>
                        <a:latin typeface="+mn-lt"/>
                        <a:ea typeface="+mn-ea"/>
                        <a:cs typeface="+mn-cs"/>
                      </a:endParaRP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Arial" panose="020B0604020202020204" pitchFamily="34" charset="0"/>
                          <a:ea typeface="+mn-ea"/>
                          <a:cs typeface="+mn-cs"/>
                        </a:rPr>
                        <a:t>Session AMBR for MBS should be considered for individual delivery</a:t>
                      </a:r>
                    </a:p>
                  </a:txBody>
                  <a:tcPr marL="4403" marR="4403" marT="4403"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Separate one</a:t>
                      </a:r>
                    </a:p>
                  </a:txBody>
                  <a:tcPr marL="4403" marR="4403" marT="4403" marB="0" anchor="ctr"/>
                </a:tc>
                <a:extLst>
                  <a:ext uri="{0D108BD9-81ED-4DB2-BD59-A6C34878D82A}">
                    <a16:rowId xmlns:a16="http://schemas.microsoft.com/office/drawing/2014/main" val="10006"/>
                  </a:ext>
                </a:extLst>
              </a:tr>
              <a:tr h="32013">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S2-2102947</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23.247: NEF PCF interactions.</a:t>
                      </a:r>
                    </a:p>
                  </a:txBody>
                  <a:tcPr marL="6239" marR="6239" marT="6239" marB="0" anchor="ctr"/>
                </a:tc>
                <a:tc>
                  <a:txBody>
                    <a:bodyPr/>
                    <a:lstStyle/>
                    <a:p>
                      <a:pPr marL="0" algn="ctr" defTabSz="914400" rtl="0" eaLnBrk="1" fontAlgn="ctr" latinLnBrk="0" hangingPunct="1"/>
                      <a:r>
                        <a:rPr lang="en-US" sz="900" u="none" strike="noStrike" kern="1200" dirty="0">
                          <a:solidFill>
                            <a:schemeClr val="tx1"/>
                          </a:solidFill>
                          <a:effectLst/>
                          <a:latin typeface="+mn-lt"/>
                          <a:ea typeface="+mn-ea"/>
                          <a:cs typeface="+mn-cs"/>
                        </a:rPr>
                        <a:t>Nokia</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sz="900"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Arial" panose="020B0604020202020204" pitchFamily="34" charset="0"/>
                          <a:ea typeface="+mn-ea"/>
                          <a:cs typeface="+mn-cs"/>
                        </a:rPr>
                        <a:t>Interaction between NEF and PCF</a:t>
                      </a:r>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7"/>
                  </a:ext>
                </a:extLst>
              </a:tr>
            </a:tbl>
          </a:graphicData>
        </a:graphic>
      </p:graphicFrame>
      <p:graphicFrame>
        <p:nvGraphicFramePr>
          <p:cNvPr id="7" name="内容占位符 4">
            <a:extLst>
              <a:ext uri="{FF2B5EF4-FFF2-40B4-BE49-F238E27FC236}">
                <a16:creationId xmlns:a16="http://schemas.microsoft.com/office/drawing/2014/main" id="{95A6F540-E045-4B6E-98E0-D5A11A6EEEDC}"/>
              </a:ext>
            </a:extLst>
          </p:cNvPr>
          <p:cNvGraphicFramePr>
            <a:graphicFrameLocks/>
          </p:cNvGraphicFramePr>
          <p:nvPr/>
        </p:nvGraphicFramePr>
        <p:xfrm>
          <a:off x="651933" y="5340215"/>
          <a:ext cx="10153649" cy="924847"/>
        </p:xfrm>
        <a:graphic>
          <a:graphicData uri="http://schemas.openxmlformats.org/drawingml/2006/table">
            <a:tbl>
              <a:tblPr>
                <a:tableStyleId>{5940675A-B579-460E-94D1-54222C63F5DA}</a:tableStyleId>
              </a:tblPr>
              <a:tblGrid>
                <a:gridCol w="975742">
                  <a:extLst>
                    <a:ext uri="{9D8B030D-6E8A-4147-A177-3AD203B41FA5}">
                      <a16:colId xmlns:a16="http://schemas.microsoft.com/office/drawing/2014/main" val="20000"/>
                    </a:ext>
                  </a:extLst>
                </a:gridCol>
                <a:gridCol w="2850337">
                  <a:extLst>
                    <a:ext uri="{9D8B030D-6E8A-4147-A177-3AD203B41FA5}">
                      <a16:colId xmlns:a16="http://schemas.microsoft.com/office/drawing/2014/main" val="20001"/>
                    </a:ext>
                  </a:extLst>
                </a:gridCol>
                <a:gridCol w="513954">
                  <a:extLst>
                    <a:ext uri="{9D8B030D-6E8A-4147-A177-3AD203B41FA5}">
                      <a16:colId xmlns:a16="http://schemas.microsoft.com/office/drawing/2014/main" val="20002"/>
                    </a:ext>
                  </a:extLst>
                </a:gridCol>
                <a:gridCol w="336743">
                  <a:extLst>
                    <a:ext uri="{9D8B030D-6E8A-4147-A177-3AD203B41FA5}">
                      <a16:colId xmlns:a16="http://schemas.microsoft.com/office/drawing/2014/main" val="20003"/>
                    </a:ext>
                  </a:extLst>
                </a:gridCol>
                <a:gridCol w="447675">
                  <a:extLst>
                    <a:ext uri="{9D8B030D-6E8A-4147-A177-3AD203B41FA5}">
                      <a16:colId xmlns:a16="http://schemas.microsoft.com/office/drawing/2014/main" val="20004"/>
                    </a:ext>
                  </a:extLst>
                </a:gridCol>
                <a:gridCol w="438150">
                  <a:extLst>
                    <a:ext uri="{9D8B030D-6E8A-4147-A177-3AD203B41FA5}">
                      <a16:colId xmlns:a16="http://schemas.microsoft.com/office/drawing/2014/main" val="20005"/>
                    </a:ext>
                  </a:extLst>
                </a:gridCol>
                <a:gridCol w="695325">
                  <a:extLst>
                    <a:ext uri="{9D8B030D-6E8A-4147-A177-3AD203B41FA5}">
                      <a16:colId xmlns:a16="http://schemas.microsoft.com/office/drawing/2014/main" val="20006"/>
                    </a:ext>
                  </a:extLst>
                </a:gridCol>
                <a:gridCol w="2038350">
                  <a:extLst>
                    <a:ext uri="{9D8B030D-6E8A-4147-A177-3AD203B41FA5}">
                      <a16:colId xmlns:a16="http://schemas.microsoft.com/office/drawing/2014/main" val="20007"/>
                    </a:ext>
                  </a:extLst>
                </a:gridCol>
                <a:gridCol w="1857373">
                  <a:extLst>
                    <a:ext uri="{9D8B030D-6E8A-4147-A177-3AD203B41FA5}">
                      <a16:colId xmlns:a16="http://schemas.microsoft.com/office/drawing/2014/main" val="20008"/>
                    </a:ext>
                  </a:extLst>
                </a:gridCol>
              </a:tblGrid>
              <a:tr h="31603">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chemeClr val="bg1">
                        <a:lumMod val="85000"/>
                      </a:schemeClr>
                    </a:solidFill>
                  </a:tcPr>
                </a:tc>
                <a:tc gridSpan="4">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chemeClr val="bg1">
                        <a:lumMod val="85000"/>
                      </a:schemeClr>
                    </a:solidFill>
                  </a:tcPr>
                </a:tc>
                <a:extLst>
                  <a:ext uri="{0D108BD9-81ED-4DB2-BD59-A6C34878D82A}">
                    <a16:rowId xmlns:a16="http://schemas.microsoft.com/office/drawing/2014/main" val="10000"/>
                  </a:ext>
                </a:extLst>
              </a:tr>
              <a:tr h="55419">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chemeClr val="bg1">
                        <a:lumMod val="50000"/>
                      </a:schemeClr>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algn="ctr" fontAlgn="ctr"/>
                      <a:r>
                        <a:rPr lang="en-US" altLang="zh-CN" sz="800" u="none" strike="noStrike" dirty="0">
                          <a:effectLst/>
                        </a:rPr>
                        <a:t>7.3.1</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algn="ctr" defTabSz="914400" rtl="0" eaLnBrk="1" fontAlgn="ctr" latinLnBrk="0" hangingPunct="1"/>
                      <a:r>
                        <a:rPr lang="en-US" sz="800" u="none" strike="noStrike" kern="1200" dirty="0">
                          <a:solidFill>
                            <a:schemeClr val="tx1"/>
                          </a:solidFill>
                          <a:effectLst/>
                          <a:latin typeface="+mn-lt"/>
                          <a:ea typeface="+mn-ea"/>
                          <a:cs typeface="+mn-cs"/>
                        </a:rPr>
                        <a:t>7.3.2</a:t>
                      </a:r>
                    </a:p>
                  </a:txBody>
                  <a:tcPr marL="4403" marR="4403" marT="4403" marB="0" anchor="ctr"/>
                </a:tc>
                <a:tc>
                  <a:txBody>
                    <a:bodyPr/>
                    <a:lstStyle/>
                    <a:p>
                      <a:pPr marL="0" algn="ctr" defTabSz="914400" rtl="0" eaLnBrk="1" fontAlgn="ctr" latinLnBrk="0" hangingPunct="1"/>
                      <a:r>
                        <a:rPr lang="en-US" sz="800" u="none" strike="noStrike" kern="1200" dirty="0">
                          <a:solidFill>
                            <a:schemeClr val="tx1"/>
                          </a:solidFill>
                          <a:effectLst/>
                          <a:latin typeface="+mn-lt"/>
                          <a:ea typeface="+mn-ea"/>
                          <a:cs typeface="+mn-cs"/>
                        </a:rPr>
                        <a:t>7.3.3</a:t>
                      </a:r>
                    </a:p>
                  </a:txBody>
                  <a:tcPr marL="4403" marR="4403" marT="4403" marB="0" anchor="ctr"/>
                </a:tc>
                <a:tc>
                  <a:txBody>
                    <a:bodyPr/>
                    <a:lstStyle/>
                    <a:p>
                      <a:pPr marL="0" algn="ctr" defTabSz="914400" rtl="0" eaLnBrk="1" fontAlgn="ctr" latinLnBrk="0" hangingPunct="1"/>
                      <a:r>
                        <a:rPr lang="en-US" sz="800" u="none" strike="noStrike" kern="1200" dirty="0">
                          <a:solidFill>
                            <a:schemeClr val="tx1"/>
                          </a:solidFill>
                          <a:effectLst/>
                          <a:latin typeface="+mn-lt"/>
                          <a:ea typeface="+mn-ea"/>
                          <a:cs typeface="+mn-cs"/>
                        </a:rPr>
                        <a:t>7.3.x</a:t>
                      </a: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S2-2102728</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MBS Session Establishment for Broadcast procedure</a:t>
                      </a:r>
                    </a:p>
                  </a:txBody>
                  <a:tcPr marL="6239" marR="6239" marT="6239" marB="0" anchor="ctr"/>
                </a:tc>
                <a:tc>
                  <a:txBody>
                    <a:bodyPr/>
                    <a:lstStyle/>
                    <a:p>
                      <a:pPr marL="0" algn="ctr" defTabSz="914400" rtl="0" eaLnBrk="1" fontAlgn="ctr" latinLnBrk="0" hangingPunct="1"/>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Tencent</a:t>
                      </a:r>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239" marR="6239" marT="6239" marB="0" anchor="ctr"/>
                </a:tc>
                <a:tc>
                  <a:txBody>
                    <a:bodyPr/>
                    <a:lstStyle/>
                    <a:p>
                      <a:pPr algn="ctr" fontAlgn="ct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AF--&gt;PCF--&gt;MB-SMF </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5"/>
                  </a:ext>
                </a:extLst>
              </a:tr>
              <a:tr h="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S2-2102729</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MBS Session Update for Broadcast procedure</a:t>
                      </a:r>
                    </a:p>
                  </a:txBody>
                  <a:tcPr marL="6239" marR="6239" marT="6239" marB="0" anchor="ctr"/>
                </a:tc>
                <a:tc>
                  <a:txBody>
                    <a:bodyPr/>
                    <a:lstStyle/>
                    <a:p>
                      <a:pPr marL="0" algn="ctr" defTabSz="914400" rtl="0" eaLnBrk="1" fontAlgn="ctr" latinLnBrk="0" hangingPunct="1"/>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Tencent</a:t>
                      </a:r>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AF--&gt;PCF--&gt;MB-SMF </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6"/>
                  </a:ext>
                </a:extLst>
              </a:tr>
              <a:tr h="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S2-2102730</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MBS Session Release for Broadcast procedure</a:t>
                      </a:r>
                    </a:p>
                  </a:txBody>
                  <a:tcPr marL="6239" marR="6239" marT="6239" marB="0" anchor="ctr"/>
                </a:tc>
                <a:tc>
                  <a:txBody>
                    <a:bodyPr/>
                    <a:lstStyle/>
                    <a:p>
                      <a:pPr marL="0" algn="ctr" defTabSz="914400" rtl="0" eaLnBrk="1" fontAlgn="ctr" latinLnBrk="0" hangingPunct="1"/>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Tencent</a:t>
                      </a:r>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AF--&gt;PCF--&gt;MB-SMF </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7"/>
                  </a:ext>
                </a:extLst>
              </a:tr>
            </a:tbl>
          </a:graphicData>
        </a:graphic>
      </p:graphicFrame>
      <p:graphicFrame>
        <p:nvGraphicFramePr>
          <p:cNvPr id="8" name="表格 3">
            <a:extLst>
              <a:ext uri="{FF2B5EF4-FFF2-40B4-BE49-F238E27FC236}">
                <a16:creationId xmlns:a16="http://schemas.microsoft.com/office/drawing/2014/main" id="{C70AC808-D3E9-4D7E-83EF-45CBADF39281}"/>
              </a:ext>
            </a:extLst>
          </p:cNvPr>
          <p:cNvGraphicFramePr>
            <a:graphicFrameLocks noGrp="1"/>
          </p:cNvGraphicFramePr>
          <p:nvPr/>
        </p:nvGraphicFramePr>
        <p:xfrm>
          <a:off x="433442" y="3236779"/>
          <a:ext cx="10142291" cy="1919563"/>
        </p:xfrm>
        <a:graphic>
          <a:graphicData uri="http://schemas.openxmlformats.org/drawingml/2006/table">
            <a:tbl>
              <a:tblPr>
                <a:tableStyleId>{5940675A-B579-460E-94D1-54222C63F5DA}</a:tableStyleId>
              </a:tblPr>
              <a:tblGrid>
                <a:gridCol w="1334065">
                  <a:extLst>
                    <a:ext uri="{9D8B030D-6E8A-4147-A177-3AD203B41FA5}">
                      <a16:colId xmlns:a16="http://schemas.microsoft.com/office/drawing/2014/main" val="20000"/>
                    </a:ext>
                  </a:extLst>
                </a:gridCol>
                <a:gridCol w="2660756">
                  <a:extLst>
                    <a:ext uri="{9D8B030D-6E8A-4147-A177-3AD203B41FA5}">
                      <a16:colId xmlns:a16="http://schemas.microsoft.com/office/drawing/2014/main" val="20001"/>
                    </a:ext>
                  </a:extLst>
                </a:gridCol>
                <a:gridCol w="695325">
                  <a:extLst>
                    <a:ext uri="{9D8B030D-6E8A-4147-A177-3AD203B41FA5}">
                      <a16:colId xmlns:a16="http://schemas.microsoft.com/office/drawing/2014/main" val="20002"/>
                    </a:ext>
                  </a:extLst>
                </a:gridCol>
                <a:gridCol w="539079">
                  <a:extLst>
                    <a:ext uri="{9D8B030D-6E8A-4147-A177-3AD203B41FA5}">
                      <a16:colId xmlns:a16="http://schemas.microsoft.com/office/drawing/2014/main" val="20003"/>
                    </a:ext>
                  </a:extLst>
                </a:gridCol>
                <a:gridCol w="466725">
                  <a:extLst>
                    <a:ext uri="{9D8B030D-6E8A-4147-A177-3AD203B41FA5}">
                      <a16:colId xmlns:a16="http://schemas.microsoft.com/office/drawing/2014/main" val="20004"/>
                    </a:ext>
                  </a:extLst>
                </a:gridCol>
                <a:gridCol w="642938">
                  <a:extLst>
                    <a:ext uri="{9D8B030D-6E8A-4147-A177-3AD203B41FA5}">
                      <a16:colId xmlns:a16="http://schemas.microsoft.com/office/drawing/2014/main" val="20005"/>
                    </a:ext>
                  </a:extLst>
                </a:gridCol>
                <a:gridCol w="604837">
                  <a:extLst>
                    <a:ext uri="{9D8B030D-6E8A-4147-A177-3AD203B41FA5}">
                      <a16:colId xmlns:a16="http://schemas.microsoft.com/office/drawing/2014/main" val="20006"/>
                    </a:ext>
                  </a:extLst>
                </a:gridCol>
                <a:gridCol w="419100">
                  <a:extLst>
                    <a:ext uri="{9D8B030D-6E8A-4147-A177-3AD203B41FA5}">
                      <a16:colId xmlns:a16="http://schemas.microsoft.com/office/drawing/2014/main" val="20007"/>
                    </a:ext>
                  </a:extLst>
                </a:gridCol>
                <a:gridCol w="1485900">
                  <a:extLst>
                    <a:ext uri="{9D8B030D-6E8A-4147-A177-3AD203B41FA5}">
                      <a16:colId xmlns:a16="http://schemas.microsoft.com/office/drawing/2014/main" val="20008"/>
                    </a:ext>
                  </a:extLst>
                </a:gridCol>
                <a:gridCol w="1293566">
                  <a:extLst>
                    <a:ext uri="{9D8B030D-6E8A-4147-A177-3AD203B41FA5}">
                      <a16:colId xmlns:a16="http://schemas.microsoft.com/office/drawing/2014/main" val="20009"/>
                    </a:ext>
                  </a:extLst>
                </a:gridCol>
              </a:tblGrid>
              <a:tr h="174092">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rgbClr val="D9D9D9"/>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rgbClr val="D9D9D9"/>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rgbClr val="D9D9D9"/>
                    </a:solidFill>
                  </a:tcPr>
                </a:tc>
                <a:tc gridSpan="5">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rgbClr val="D9D9D9"/>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rgbClr val="D9D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rgbClr val="D9D9D9"/>
                    </a:solidFill>
                  </a:tcPr>
                </a:tc>
                <a:extLst>
                  <a:ext uri="{0D108BD9-81ED-4DB2-BD59-A6C34878D82A}">
                    <a16:rowId xmlns:a16="http://schemas.microsoft.com/office/drawing/2014/main" val="10000"/>
                  </a:ext>
                </a:extLst>
              </a:tr>
              <a:tr h="174092">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rgbClr val="7F7F7F"/>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rgbClr val="7F7F7F"/>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rgbClr val="7F7F7F"/>
                    </a:solidFill>
                  </a:tcPr>
                </a:tc>
                <a:tc>
                  <a:txBody>
                    <a:bodyPr/>
                    <a:lstStyle/>
                    <a:p>
                      <a:pPr algn="ctr" fontAlgn="ctr"/>
                      <a:r>
                        <a:rPr lang="en-US" altLang="zh-CN" sz="800" u="none" strike="noStrike" dirty="0">
                          <a:effectLst/>
                        </a:rPr>
                        <a:t>7.1.1</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lang="en-US" sz="800" b="0" i="0" u="none" strike="noStrike" dirty="0">
                          <a:solidFill>
                            <a:srgbClr val="000000"/>
                          </a:solidFill>
                          <a:effectLst/>
                          <a:latin typeface="Arial" panose="020B0604020202020204" pitchFamily="34" charset="0"/>
                          <a:ea typeface="宋体" panose="02010600030101010101" pitchFamily="2" charset="-122"/>
                        </a:rPr>
                        <a:t>7.1.2</a:t>
                      </a:r>
                    </a:p>
                  </a:txBody>
                  <a:tcPr marL="4403" marR="4403" marT="4403" marB="0" anchor="ctr"/>
                </a:tc>
                <a:tc>
                  <a:txBody>
                    <a:bodyPr/>
                    <a:lstStyle/>
                    <a:p>
                      <a:pPr algn="ctr" fontAlgn="ctr"/>
                      <a:r>
                        <a:rPr lang="en-US" sz="800" b="0" i="0" u="none" strike="noStrike" dirty="0">
                          <a:solidFill>
                            <a:srgbClr val="000000"/>
                          </a:solidFill>
                          <a:effectLst/>
                          <a:latin typeface="Arial" panose="020B0604020202020204" pitchFamily="34" charset="0"/>
                          <a:ea typeface="宋体" panose="02010600030101010101" pitchFamily="2" charset="-122"/>
                        </a:rPr>
                        <a:t>7.1.1.x de-configuration</a:t>
                      </a:r>
                    </a:p>
                  </a:txBody>
                  <a:tcPr marL="4403" marR="4403" marT="4403" marB="0" anchor="ctr"/>
                </a:tc>
                <a:tc>
                  <a:txBody>
                    <a:bodyPr/>
                    <a:lstStyle/>
                    <a:p>
                      <a:pPr algn="ctr" fontAlgn="ctr"/>
                      <a:r>
                        <a:rPr lang="en-US" sz="800" b="0" i="0" u="none" strike="noStrike" dirty="0">
                          <a:solidFill>
                            <a:srgbClr val="000000"/>
                          </a:solidFill>
                          <a:effectLst/>
                          <a:latin typeface="Arial" panose="020B0604020202020204" pitchFamily="34" charset="0"/>
                          <a:ea typeface="宋体" panose="02010600030101010101" pitchFamily="2" charset="-122"/>
                        </a:rPr>
                        <a:t>7.1.1.y configuration update</a:t>
                      </a:r>
                    </a:p>
                  </a:txBody>
                  <a:tcPr marL="4403" marR="4403" marT="4403" marB="0" anchor="ctr"/>
                </a:tc>
                <a:tc>
                  <a:txBody>
                    <a:bodyPr/>
                    <a:lstStyle/>
                    <a:p>
                      <a:pPr algn="ctr" fontAlgn="ctr"/>
                      <a:r>
                        <a:rPr lang="en-US" sz="800" b="0" i="0" u="none" strike="noStrike" dirty="0">
                          <a:solidFill>
                            <a:srgbClr val="000000"/>
                          </a:solidFill>
                          <a:effectLst/>
                          <a:latin typeface="Arial" panose="020B0604020202020204" pitchFamily="34" charset="0"/>
                          <a:ea typeface="宋体" panose="02010600030101010101" pitchFamily="2" charset="-122"/>
                        </a:rPr>
                        <a:t>7.2.1.3</a:t>
                      </a: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S2-2102354</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on common procedures for multicast and broadcast services</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Samsung</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Adding de-configuration and configuration update procedure</a:t>
                      </a:r>
                    </a:p>
                  </a:txBody>
                  <a:tcPr marL="4403" marR="4403" marT="4403" marB="0" anchor="ctr"/>
                </a:tc>
                <a:tc rowSpan="6">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kern="1200" dirty="0">
                          <a:solidFill>
                            <a:srgbClr val="C00000"/>
                          </a:solidFill>
                          <a:effectLst/>
                          <a:latin typeface="Arial" panose="020B0604020202020204" pitchFamily="34" charset="0"/>
                          <a:ea typeface="+mn-ea"/>
                          <a:cs typeface="+mn-cs"/>
                        </a:rPr>
                        <a:t>Should be merged into one</a:t>
                      </a:r>
                    </a:p>
                  </a:txBody>
                  <a:tcPr marL="4403" marR="4403" marT="4403" marB="0" anchor="ctr"/>
                </a:tc>
                <a:extLst>
                  <a:ext uri="{0D108BD9-81ED-4DB2-BD59-A6C34878D82A}">
                    <a16:rowId xmlns:a16="http://schemas.microsoft.com/office/drawing/2014/main" val="10002"/>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S2-2102392</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Updates for MBS session configuration</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Huawei</a:t>
                      </a:r>
                    </a:p>
                  </a:txBody>
                  <a:tcPr marL="6239" marR="6239" marT="6239" marB="0" anchor="ctr"/>
                </a:tc>
                <a:tc>
                  <a:txBody>
                    <a:bodyPr/>
                    <a:lstStyle/>
                    <a:p>
                      <a:pPr algn="ct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Timing</a:t>
                      </a:r>
                      <a:r>
                        <a:rPr lang="en-US" altLang="zh-CN" sz="800" b="0" i="0" u="none" strike="noStrike" kern="1200" baseline="0" dirty="0">
                          <a:solidFill>
                            <a:srgbClr val="000000"/>
                          </a:solidFill>
                          <a:effectLst/>
                          <a:latin typeface="Arial" panose="020B0604020202020204" pitchFamily="34" charset="0"/>
                          <a:ea typeface="+mn-ea"/>
                          <a:cs typeface="+mn-cs"/>
                        </a:rPr>
                        <a:t> of establishing N6 connection</a:t>
                      </a: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3"/>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S2-2102437</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Procedures of configuration for MBS</a:t>
                      </a:r>
                    </a:p>
                  </a:txBody>
                  <a:tcPr marL="6239" marR="6239" marT="6239" marB="0" anchor="ctr"/>
                </a:tc>
                <a:tc>
                  <a:txBody>
                    <a:bodyPr/>
                    <a:lstStyle/>
                    <a:p>
                      <a:pPr marL="0" algn="ctr" defTabSz="914400" rtl="0" eaLnBrk="1" fontAlgn="ctr" latinLnBrk="0" hangingPunct="1"/>
                      <a:r>
                        <a:rPr lang="en-US" sz="800" b="0" i="0" u="none" strike="noStrike" kern="1200">
                          <a:solidFill>
                            <a:srgbClr val="000000"/>
                          </a:solidFill>
                          <a:effectLst/>
                          <a:latin typeface="Arial" panose="020B0604020202020204" pitchFamily="34" charset="0"/>
                          <a:ea typeface="宋体" panose="02010600030101010101" pitchFamily="2" charset="-122"/>
                          <a:cs typeface="+mn-cs"/>
                        </a:rPr>
                        <a:t>CATT</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4"/>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S2-2102673</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[7.1.1]-Update to configuration procedures</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vivo</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Separate</a:t>
                      </a:r>
                      <a:r>
                        <a:rPr lang="en-US" altLang="zh-CN" sz="800" b="0" i="0" u="none" strike="noStrike" kern="1200" baseline="0" dirty="0">
                          <a:solidFill>
                            <a:srgbClr val="000000"/>
                          </a:solidFill>
                          <a:effectLst/>
                          <a:latin typeface="Arial" panose="020B0604020202020204" pitchFamily="34" charset="0"/>
                          <a:ea typeface="+mn-ea"/>
                          <a:cs typeface="+mn-cs"/>
                        </a:rPr>
                        <a:t> the “big” configuration procedure. </a:t>
                      </a: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5"/>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S2-2102727</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the MBS Session Configuration Procedure</a:t>
                      </a:r>
                    </a:p>
                  </a:txBody>
                  <a:tcPr marL="6239" marR="6239" marT="6239" marB="0" anchor="ctr"/>
                </a:tc>
                <a:tc>
                  <a:txBody>
                    <a:bodyPr/>
                    <a:lstStyle/>
                    <a:p>
                      <a:pPr marL="0" algn="ctr" defTabSz="914400" rtl="0" eaLnBrk="1" fontAlgn="ctr" latinLnBrk="0" hangingPunct="1"/>
                      <a:r>
                        <a:rPr lang="en-US" sz="800" b="0" i="0" u="none" strike="noStrike" kern="1200">
                          <a:solidFill>
                            <a:srgbClr val="000000"/>
                          </a:solidFill>
                          <a:effectLst/>
                          <a:latin typeface="Arial" panose="020B0604020202020204" pitchFamily="34" charset="0"/>
                          <a:ea typeface="宋体" panose="02010600030101010101" pitchFamily="2" charset="-122"/>
                          <a:cs typeface="+mn-cs"/>
                        </a:rPr>
                        <a:t>Tencent</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AF--&gt;PCF--&gt;MB-SMF </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6"/>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S2-2102338</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Clause 7.1.1: Clarification on MBS service area</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LG Electronics</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829333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r>
              <a:rPr lang="de-DE" dirty="0"/>
              <a:t>Option 1 (</a:t>
            </a:r>
            <a:r>
              <a:rPr lang="de-DE" dirty="0">
                <a:highlight>
                  <a:srgbClr val="FFFF00"/>
                </a:highlight>
              </a:rPr>
              <a:t>currently concluded in TR 23.757 </a:t>
            </a:r>
            <a:r>
              <a:rPr lang="de-DE" strike="sngStrike" dirty="0"/>
              <a:t>Ericsson proposal, no CR</a:t>
            </a:r>
            <a:r>
              <a:rPr lang="de-DE" dirty="0"/>
              <a:t>)</a:t>
            </a:r>
          </a:p>
          <a:p>
            <a:pPr lvl="1"/>
            <a:r>
              <a:rPr lang="de-DE" dirty="0"/>
              <a:t>Service </a:t>
            </a:r>
            <a:r>
              <a:rPr lang="de-DE" dirty="0" err="1"/>
              <a:t>requirements</a:t>
            </a:r>
            <a:r>
              <a:rPr lang="de-DE" dirty="0"/>
              <a:t> </a:t>
            </a:r>
            <a:r>
              <a:rPr lang="de-DE" dirty="0" err="1"/>
              <a:t>are</a:t>
            </a:r>
            <a:r>
              <a:rPr lang="de-DE" dirty="0"/>
              <a:t> </a:t>
            </a:r>
            <a:r>
              <a:rPr lang="de-DE" dirty="0" err="1"/>
              <a:t>included</a:t>
            </a:r>
            <a:r>
              <a:rPr lang="de-DE" dirty="0"/>
              <a:t> in </a:t>
            </a:r>
            <a:r>
              <a:rPr lang="de-DE" dirty="0" err="1"/>
              <a:t>message</a:t>
            </a:r>
            <a:r>
              <a:rPr lang="de-DE" dirty="0"/>
              <a:t> </a:t>
            </a:r>
            <a:r>
              <a:rPr lang="de-DE" dirty="0" err="1"/>
              <a:t>from</a:t>
            </a:r>
            <a:r>
              <a:rPr lang="de-DE" dirty="0"/>
              <a:t> NEF </a:t>
            </a:r>
            <a:r>
              <a:rPr lang="de-DE" dirty="0" err="1"/>
              <a:t>to</a:t>
            </a:r>
            <a:r>
              <a:rPr lang="de-DE" dirty="0"/>
              <a:t> MB-SMF </a:t>
            </a:r>
            <a:r>
              <a:rPr lang="de-DE" dirty="0" err="1"/>
              <a:t>and</a:t>
            </a:r>
            <a:r>
              <a:rPr lang="de-DE" dirty="0"/>
              <a:t> </a:t>
            </a:r>
            <a:r>
              <a:rPr lang="de-DE" dirty="0" err="1"/>
              <a:t>then</a:t>
            </a:r>
            <a:r>
              <a:rPr lang="de-DE" dirty="0"/>
              <a:t> </a:t>
            </a:r>
            <a:r>
              <a:rPr lang="de-DE" dirty="0" err="1"/>
              <a:t>forwarded</a:t>
            </a:r>
            <a:r>
              <a:rPr lang="de-DE" dirty="0"/>
              <a:t> </a:t>
            </a:r>
            <a:r>
              <a:rPr lang="de-DE" dirty="0" err="1"/>
              <a:t>to</a:t>
            </a:r>
            <a:r>
              <a:rPr lang="de-DE" dirty="0"/>
              <a:t> PCF</a:t>
            </a:r>
          </a:p>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651933" y="228600"/>
            <a:ext cx="9103784" cy="705599"/>
          </a:xfrm>
        </p:spPr>
        <p:txBody>
          <a:bodyPr/>
          <a:lstStyle/>
          <a:p>
            <a:r>
              <a:rPr lang="de-DE" dirty="0"/>
              <a:t>Different </a:t>
            </a:r>
            <a:r>
              <a:rPr lang="de-DE" dirty="0" err="1"/>
              <a:t>proposed</a:t>
            </a:r>
            <a:r>
              <a:rPr lang="de-DE" dirty="0"/>
              <a:t> </a:t>
            </a:r>
            <a:r>
              <a:rPr lang="de-DE" dirty="0" err="1"/>
              <a:t>options</a:t>
            </a:r>
            <a:endParaRPr lang="en-US" dirty="0"/>
          </a:p>
        </p:txBody>
      </p:sp>
      <p:grpSp>
        <p:nvGrpSpPr>
          <p:cNvPr id="21" name="Group 20">
            <a:extLst>
              <a:ext uri="{FF2B5EF4-FFF2-40B4-BE49-F238E27FC236}">
                <a16:creationId xmlns:a16="http://schemas.microsoft.com/office/drawing/2014/main" id="{54E55287-08B5-4B54-8BE5-F70080DF3F6D}"/>
              </a:ext>
            </a:extLst>
          </p:cNvPr>
          <p:cNvGrpSpPr/>
          <p:nvPr/>
        </p:nvGrpSpPr>
        <p:grpSpPr>
          <a:xfrm>
            <a:off x="1796072" y="2901576"/>
            <a:ext cx="4797276" cy="1527514"/>
            <a:chOff x="1550539" y="3841376"/>
            <a:chExt cx="4797276" cy="1527514"/>
          </a:xfrm>
        </p:grpSpPr>
        <p:sp>
          <p:nvSpPr>
            <p:cNvPr id="5" name="Rectangle: Rounded Corners 4">
              <a:extLst>
                <a:ext uri="{FF2B5EF4-FFF2-40B4-BE49-F238E27FC236}">
                  <a16:creationId xmlns:a16="http://schemas.microsoft.com/office/drawing/2014/main" id="{3EC8543F-15F4-403E-BE03-96C31A550F19}"/>
                </a:ext>
              </a:extLst>
            </p:cNvPr>
            <p:cNvSpPr/>
            <p:nvPr/>
          </p:nvSpPr>
          <p:spPr bwMode="auto">
            <a:xfrm>
              <a:off x="1952643" y="3886323"/>
              <a:ext cx="777190" cy="300040"/>
            </a:xfrm>
            <a:prstGeom prst="roundRect">
              <a:avLst/>
            </a:prstGeom>
            <a:solidFill>
              <a:srgbClr val="0082F0">
                <a:lumMod val="40000"/>
                <a:lumOff val="60000"/>
              </a:srgbClr>
            </a:solid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PCF</a:t>
              </a:r>
            </a:p>
          </p:txBody>
        </p:sp>
        <p:sp>
          <p:nvSpPr>
            <p:cNvPr id="6" name="Rectangle: Rounded Corners 5">
              <a:extLst>
                <a:ext uri="{FF2B5EF4-FFF2-40B4-BE49-F238E27FC236}">
                  <a16:creationId xmlns:a16="http://schemas.microsoft.com/office/drawing/2014/main" id="{16204637-0FE8-471D-90AC-DEB08AED942B}"/>
                </a:ext>
              </a:extLst>
            </p:cNvPr>
            <p:cNvSpPr/>
            <p:nvPr/>
          </p:nvSpPr>
          <p:spPr bwMode="auto">
            <a:xfrm>
              <a:off x="3230631" y="3857687"/>
              <a:ext cx="777190" cy="366834"/>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MB-SMF</a:t>
              </a:r>
            </a:p>
          </p:txBody>
        </p:sp>
        <p:sp>
          <p:nvSpPr>
            <p:cNvPr id="7" name="Rectangle: Rounded Corners 6">
              <a:extLst>
                <a:ext uri="{FF2B5EF4-FFF2-40B4-BE49-F238E27FC236}">
                  <a16:creationId xmlns:a16="http://schemas.microsoft.com/office/drawing/2014/main" id="{B5FDFF07-F4DB-4E7B-B937-4B3784057D5A}"/>
                </a:ext>
              </a:extLst>
            </p:cNvPr>
            <p:cNvSpPr/>
            <p:nvPr/>
          </p:nvSpPr>
          <p:spPr bwMode="auto">
            <a:xfrm>
              <a:off x="4554238" y="3841376"/>
              <a:ext cx="631288" cy="366834"/>
            </a:xfrm>
            <a:prstGeom prst="roundRect">
              <a:avLst/>
            </a:prstGeom>
            <a:solidFill>
              <a:srgbClr val="0082F0">
                <a:lumMod val="40000"/>
                <a:lumOff val="60000"/>
              </a:srgbClr>
            </a:solid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NEF/MBSF</a:t>
              </a:r>
            </a:p>
          </p:txBody>
        </p:sp>
        <p:sp>
          <p:nvSpPr>
            <p:cNvPr id="8" name="Rectangle: Rounded Corners 7">
              <a:extLst>
                <a:ext uri="{FF2B5EF4-FFF2-40B4-BE49-F238E27FC236}">
                  <a16:creationId xmlns:a16="http://schemas.microsoft.com/office/drawing/2014/main" id="{8AFE1684-DF8E-4EFC-81B1-1A2CDDDEE5CE}"/>
                </a:ext>
              </a:extLst>
            </p:cNvPr>
            <p:cNvSpPr/>
            <p:nvPr/>
          </p:nvSpPr>
          <p:spPr bwMode="auto">
            <a:xfrm>
              <a:off x="5716527" y="3857687"/>
              <a:ext cx="631288" cy="366834"/>
            </a:xfrm>
            <a:prstGeom prst="roundRect">
              <a:avLst/>
            </a:prstGeom>
            <a:solidFill>
              <a:srgbClr val="0082F0">
                <a:lumMod val="40000"/>
                <a:lumOff val="60000"/>
              </a:srgbClr>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AF</a:t>
              </a:r>
            </a:p>
          </p:txBody>
        </p:sp>
        <p:cxnSp>
          <p:nvCxnSpPr>
            <p:cNvPr id="9" name="Straight Arrow Connector 8">
              <a:extLst>
                <a:ext uri="{FF2B5EF4-FFF2-40B4-BE49-F238E27FC236}">
                  <a16:creationId xmlns:a16="http://schemas.microsoft.com/office/drawing/2014/main" id="{42697CF5-5046-41C0-8FB3-B1972BE4E097}"/>
                </a:ext>
              </a:extLst>
            </p:cNvPr>
            <p:cNvCxnSpPr/>
            <p:nvPr/>
          </p:nvCxnSpPr>
          <p:spPr bwMode="auto">
            <a:xfrm flipH="1">
              <a:off x="4869882" y="4607704"/>
              <a:ext cx="116228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 name="Straight Arrow Connector 9">
              <a:extLst>
                <a:ext uri="{FF2B5EF4-FFF2-40B4-BE49-F238E27FC236}">
                  <a16:creationId xmlns:a16="http://schemas.microsoft.com/office/drawing/2014/main" id="{151F5496-0648-4EF3-AD35-F663C6B3B446}"/>
                </a:ext>
              </a:extLst>
            </p:cNvPr>
            <p:cNvCxnSpPr>
              <a:cxnSpLocks/>
            </p:cNvCxnSpPr>
            <p:nvPr/>
          </p:nvCxnSpPr>
          <p:spPr bwMode="auto">
            <a:xfrm flipH="1">
              <a:off x="3595453" y="4688963"/>
              <a:ext cx="127442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 name="Straight Arrow Connector 10">
              <a:extLst>
                <a:ext uri="{FF2B5EF4-FFF2-40B4-BE49-F238E27FC236}">
                  <a16:creationId xmlns:a16="http://schemas.microsoft.com/office/drawing/2014/main" id="{875313B7-3DCA-4E2B-8724-1E38A8123564}"/>
                </a:ext>
              </a:extLst>
            </p:cNvPr>
            <p:cNvCxnSpPr>
              <a:cxnSpLocks/>
            </p:cNvCxnSpPr>
            <p:nvPr/>
          </p:nvCxnSpPr>
          <p:spPr bwMode="auto">
            <a:xfrm flipH="1">
              <a:off x="2321024" y="4903539"/>
              <a:ext cx="1274429"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2" name="Straight Arrow Connector 11">
              <a:extLst>
                <a:ext uri="{FF2B5EF4-FFF2-40B4-BE49-F238E27FC236}">
                  <a16:creationId xmlns:a16="http://schemas.microsoft.com/office/drawing/2014/main" id="{2D6108F1-BF3C-4B6A-97DD-0191AA26D57B}"/>
                </a:ext>
              </a:extLst>
            </p:cNvPr>
            <p:cNvCxnSpPr>
              <a:cxnSpLocks/>
            </p:cNvCxnSpPr>
            <p:nvPr/>
          </p:nvCxnSpPr>
          <p:spPr bwMode="auto">
            <a:xfrm>
              <a:off x="2341238" y="5020080"/>
              <a:ext cx="1254215"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3" name="Straight Arrow Connector 12">
              <a:extLst>
                <a:ext uri="{FF2B5EF4-FFF2-40B4-BE49-F238E27FC236}">
                  <a16:creationId xmlns:a16="http://schemas.microsoft.com/office/drawing/2014/main" id="{855AB953-7591-4E8C-BBC9-E0D50C211E09}"/>
                </a:ext>
              </a:extLst>
            </p:cNvPr>
            <p:cNvCxnSpPr>
              <a:cxnSpLocks/>
            </p:cNvCxnSpPr>
            <p:nvPr/>
          </p:nvCxnSpPr>
          <p:spPr bwMode="auto">
            <a:xfrm>
              <a:off x="3595453" y="5127657"/>
              <a:ext cx="127442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4" name="Straight Arrow Connector 13">
              <a:extLst>
                <a:ext uri="{FF2B5EF4-FFF2-40B4-BE49-F238E27FC236}">
                  <a16:creationId xmlns:a16="http://schemas.microsoft.com/office/drawing/2014/main" id="{91331BFF-CD7F-4475-ACC4-21866005EAF7}"/>
                </a:ext>
              </a:extLst>
            </p:cNvPr>
            <p:cNvCxnSpPr>
              <a:cxnSpLocks/>
            </p:cNvCxnSpPr>
            <p:nvPr/>
          </p:nvCxnSpPr>
          <p:spPr bwMode="auto">
            <a:xfrm>
              <a:off x="4869882" y="5181445"/>
              <a:ext cx="116228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5" name="TextBox 14">
              <a:extLst>
                <a:ext uri="{FF2B5EF4-FFF2-40B4-BE49-F238E27FC236}">
                  <a16:creationId xmlns:a16="http://schemas.microsoft.com/office/drawing/2014/main" id="{45E45143-D138-40BF-A396-C95924C26AA1}"/>
                </a:ext>
              </a:extLst>
            </p:cNvPr>
            <p:cNvSpPr txBox="1"/>
            <p:nvPr/>
          </p:nvSpPr>
          <p:spPr>
            <a:xfrm>
              <a:off x="3683501" y="4320469"/>
              <a:ext cx="2469451" cy="246221"/>
            </a:xfrm>
            <a:prstGeom prst="rect">
              <a:avLst/>
            </a:prstGeom>
            <a:noFill/>
          </p:spPr>
          <p:txBody>
            <a:bodyPr wrap="square" rtlCol="0">
              <a:spAutoFit/>
            </a:bodyPr>
            <a:lstStyle/>
            <a:p>
              <a:r>
                <a:rPr lang="en-US" dirty="0"/>
                <a:t>MB Session Start (service requirement)</a:t>
              </a:r>
            </a:p>
          </p:txBody>
        </p:sp>
        <p:cxnSp>
          <p:nvCxnSpPr>
            <p:cNvPr id="16" name="Straight Connector 15">
              <a:extLst>
                <a:ext uri="{FF2B5EF4-FFF2-40B4-BE49-F238E27FC236}">
                  <a16:creationId xmlns:a16="http://schemas.microsoft.com/office/drawing/2014/main" id="{8C4E553B-DE15-4806-9496-76A209645A4C}"/>
                </a:ext>
              </a:extLst>
            </p:cNvPr>
            <p:cNvCxnSpPr>
              <a:cxnSpLocks/>
            </p:cNvCxnSpPr>
            <p:nvPr/>
          </p:nvCxnSpPr>
          <p:spPr bwMode="auto">
            <a:xfrm>
              <a:off x="2309679" y="4180990"/>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7" name="TextBox 16">
              <a:extLst>
                <a:ext uri="{FF2B5EF4-FFF2-40B4-BE49-F238E27FC236}">
                  <a16:creationId xmlns:a16="http://schemas.microsoft.com/office/drawing/2014/main" id="{0EB2B927-30A7-4461-AC09-0D9549AF02C3}"/>
                </a:ext>
              </a:extLst>
            </p:cNvPr>
            <p:cNvSpPr txBox="1"/>
            <p:nvPr/>
          </p:nvSpPr>
          <p:spPr>
            <a:xfrm>
              <a:off x="1550539" y="4679145"/>
              <a:ext cx="2779987" cy="246221"/>
            </a:xfrm>
            <a:prstGeom prst="rect">
              <a:avLst/>
            </a:prstGeom>
            <a:noFill/>
          </p:spPr>
          <p:txBody>
            <a:bodyPr wrap="square" rtlCol="0">
              <a:spAutoFit/>
            </a:bodyPr>
            <a:lstStyle/>
            <a:p>
              <a:r>
                <a:rPr lang="en-US" dirty="0"/>
                <a:t>MBS Policy Association Req/Resp</a:t>
              </a:r>
            </a:p>
          </p:txBody>
        </p:sp>
        <p:cxnSp>
          <p:nvCxnSpPr>
            <p:cNvPr id="18" name="Straight Connector 17">
              <a:extLst>
                <a:ext uri="{FF2B5EF4-FFF2-40B4-BE49-F238E27FC236}">
                  <a16:creationId xmlns:a16="http://schemas.microsoft.com/office/drawing/2014/main" id="{8AD710C5-5974-4020-A18B-CC6E6B4611DC}"/>
                </a:ext>
              </a:extLst>
            </p:cNvPr>
            <p:cNvCxnSpPr>
              <a:cxnSpLocks/>
            </p:cNvCxnSpPr>
            <p:nvPr/>
          </p:nvCxnSpPr>
          <p:spPr bwMode="auto">
            <a:xfrm>
              <a:off x="3602283" y="4216982"/>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Straight Connector 18">
              <a:extLst>
                <a:ext uri="{FF2B5EF4-FFF2-40B4-BE49-F238E27FC236}">
                  <a16:creationId xmlns:a16="http://schemas.microsoft.com/office/drawing/2014/main" id="{151A1D79-23C6-4DFD-9957-F4272C1BBB25}"/>
                </a:ext>
              </a:extLst>
            </p:cNvPr>
            <p:cNvCxnSpPr>
              <a:cxnSpLocks/>
            </p:cNvCxnSpPr>
            <p:nvPr/>
          </p:nvCxnSpPr>
          <p:spPr bwMode="auto">
            <a:xfrm>
              <a:off x="4850645" y="4267782"/>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14F871ED-5DA2-4D6D-A09F-ECE366B61A3B}"/>
                </a:ext>
              </a:extLst>
            </p:cNvPr>
            <p:cNvCxnSpPr>
              <a:cxnSpLocks/>
            </p:cNvCxnSpPr>
            <p:nvPr/>
          </p:nvCxnSpPr>
          <p:spPr bwMode="auto">
            <a:xfrm>
              <a:off x="6018305" y="4243347"/>
              <a:ext cx="1" cy="1101108"/>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22" name="Speech Bubble: Rectangle with Corners Rounded 21">
            <a:extLst>
              <a:ext uri="{FF2B5EF4-FFF2-40B4-BE49-F238E27FC236}">
                <a16:creationId xmlns:a16="http://schemas.microsoft.com/office/drawing/2014/main" id="{EA196BFE-F94C-418F-A4CB-65AC82A4681A}"/>
              </a:ext>
            </a:extLst>
          </p:cNvPr>
          <p:cNvSpPr/>
          <p:nvPr/>
        </p:nvSpPr>
        <p:spPr bwMode="auto">
          <a:xfrm>
            <a:off x="8107191" y="3226840"/>
            <a:ext cx="3706585" cy="800100"/>
          </a:xfrm>
          <a:prstGeom prst="wedgeRoundRectCallout">
            <a:avLst>
              <a:gd name="adj1" fmla="val -73257"/>
              <a:gd name="adj2" fmla="val -22558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kumimoji="0" lang="en-US" sz="1000" b="0" i="0" u="none" strike="noStrike" cap="none" normalizeH="0" baseline="0" dirty="0">
                <a:ln>
                  <a:noFill/>
                </a:ln>
                <a:solidFill>
                  <a:schemeClr val="tx1"/>
                </a:solidFill>
                <a:effectLst/>
                <a:highlight>
                  <a:srgbClr val="FFFF00"/>
                </a:highlight>
                <a:latin typeface="Arial" charset="0"/>
              </a:rPr>
              <a:t>Ericsson comment </a:t>
            </a:r>
            <a:r>
              <a:rPr lang="en-US" dirty="0">
                <a:highlight>
                  <a:srgbClr val="FFFF00"/>
                </a:highlight>
                <a:latin typeface="Arial" charset="0"/>
              </a:rPr>
              <a:t>in r1: </a:t>
            </a:r>
          </a:p>
          <a:p>
            <a:r>
              <a:rPr kumimoji="0" lang="en-US" sz="1000" b="0" i="0" u="none" strike="noStrike" cap="none" normalizeH="0" baseline="0" dirty="0">
                <a:ln>
                  <a:noFill/>
                </a:ln>
                <a:solidFill>
                  <a:schemeClr val="tx1"/>
                </a:solidFill>
                <a:effectLst/>
                <a:latin typeface="Arial" charset="0"/>
              </a:rPr>
              <a:t>Ericsson reminds Nokia (Thomas) that the PCF interaction illustrated here is also proposed </a:t>
            </a:r>
            <a:r>
              <a:rPr lang="en-US" dirty="0">
                <a:latin typeface="Arial" charset="0"/>
              </a:rPr>
              <a:t>in Nokia Sol</a:t>
            </a:r>
            <a:r>
              <a:rPr kumimoji="0" lang="en-US" sz="1000" b="0" i="0" u="none" strike="noStrike" cap="none" normalizeH="0" baseline="0" dirty="0">
                <a:ln>
                  <a:noFill/>
                </a:ln>
                <a:solidFill>
                  <a:schemeClr val="tx1"/>
                </a:solidFill>
                <a:effectLst/>
                <a:latin typeface="Arial" charset="0"/>
              </a:rPr>
              <a:t>#3 in TR23.757 and included in conclusion (clause </a:t>
            </a:r>
            <a:r>
              <a:rPr lang="en-GB" dirty="0"/>
              <a:t>8.2.3)</a:t>
            </a:r>
            <a:endParaRPr lang="en-US" dirty="0"/>
          </a:p>
        </p:txBody>
      </p:sp>
    </p:spTree>
    <p:extLst>
      <p:ext uri="{BB962C8B-B14F-4D97-AF65-F5344CB8AC3E}">
        <p14:creationId xmlns:p14="http://schemas.microsoft.com/office/powerpoint/2010/main" val="100086202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651933" y="1227138"/>
            <a:ext cx="11184467" cy="1390649"/>
          </a:xfrm>
        </p:spPr>
        <p:txBody>
          <a:bodyPr/>
          <a:lstStyle/>
          <a:p>
            <a:r>
              <a:rPr lang="de-DE" dirty="0"/>
              <a:t>Option 2 (</a:t>
            </a:r>
            <a:r>
              <a:rPr lang="de-DE" dirty="0" err="1"/>
              <a:t>Tencent</a:t>
            </a:r>
            <a:r>
              <a:rPr lang="de-DE" dirty="0"/>
              <a:t>)</a:t>
            </a:r>
          </a:p>
          <a:p>
            <a:pPr lvl="1"/>
            <a:r>
              <a:rPr lang="de-DE" dirty="0" err="1"/>
              <a:t>If</a:t>
            </a:r>
            <a:r>
              <a:rPr lang="de-DE" dirty="0"/>
              <a:t> PCF </a:t>
            </a:r>
            <a:r>
              <a:rPr lang="de-DE" dirty="0" err="1"/>
              <a:t>is</a:t>
            </a:r>
            <a:r>
              <a:rPr lang="de-DE" dirty="0"/>
              <a:t> </a:t>
            </a:r>
            <a:r>
              <a:rPr lang="de-DE" dirty="0" err="1"/>
              <a:t>used</a:t>
            </a:r>
            <a:r>
              <a:rPr lang="de-DE" dirty="0"/>
              <a:t>, </a:t>
            </a:r>
            <a:r>
              <a:rPr lang="de-DE" dirty="0" err="1"/>
              <a:t>it</a:t>
            </a:r>
            <a:r>
              <a:rPr lang="de-DE" dirty="0"/>
              <a:t> </a:t>
            </a:r>
            <a:r>
              <a:rPr lang="de-DE" dirty="0" err="1"/>
              <a:t>triggers</a:t>
            </a:r>
            <a:r>
              <a:rPr lang="de-DE" dirty="0"/>
              <a:t> </a:t>
            </a:r>
            <a:r>
              <a:rPr lang="de-DE" dirty="0" err="1"/>
              <a:t>establishment</a:t>
            </a:r>
            <a:r>
              <a:rPr lang="de-DE" dirty="0"/>
              <a:t> </a:t>
            </a:r>
            <a:r>
              <a:rPr lang="de-DE" dirty="0" err="1"/>
              <a:t>of</a:t>
            </a:r>
            <a:r>
              <a:rPr lang="de-DE" dirty="0"/>
              <a:t> MBS </a:t>
            </a:r>
            <a:r>
              <a:rPr lang="de-DE" dirty="0" err="1"/>
              <a:t>context</a:t>
            </a:r>
            <a:r>
              <a:rPr lang="de-DE" dirty="0"/>
              <a:t> at MBS</a:t>
            </a:r>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127" name="Rectangle 107">
            <a:extLst>
              <a:ext uri="{FF2B5EF4-FFF2-40B4-BE49-F238E27FC236}">
                <a16:creationId xmlns:a16="http://schemas.microsoft.com/office/drawing/2014/main" id="{9D1D2437-484C-4ABF-B2B0-4CA745E11CB0}"/>
              </a:ext>
            </a:extLst>
          </p:cNvPr>
          <p:cNvSpPr>
            <a:spLocks noChangeArrowheads="1"/>
          </p:cNvSpPr>
          <p:nvPr/>
        </p:nvSpPr>
        <p:spPr bwMode="auto">
          <a:xfrm>
            <a:off x="4419600" y="178646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8" name="Object 127">
            <a:extLst>
              <a:ext uri="{FF2B5EF4-FFF2-40B4-BE49-F238E27FC236}">
                <a16:creationId xmlns:a16="http://schemas.microsoft.com/office/drawing/2014/main" id="{CEC55D8A-358E-4B75-8E2F-0C61FD1F0381}"/>
              </a:ext>
            </a:extLst>
          </p:cNvPr>
          <p:cNvGraphicFramePr>
            <a:graphicFrameLocks noChangeAspect="1"/>
          </p:cNvGraphicFramePr>
          <p:nvPr/>
        </p:nvGraphicFramePr>
        <p:xfrm>
          <a:off x="2457463" y="2151062"/>
          <a:ext cx="5991225" cy="2930525"/>
        </p:xfrm>
        <a:graphic>
          <a:graphicData uri="http://schemas.openxmlformats.org/presentationml/2006/ole">
            <mc:AlternateContent xmlns:mc="http://schemas.openxmlformats.org/markup-compatibility/2006">
              <mc:Choice xmlns:v="urn:schemas-microsoft-com:vml" Requires="v">
                <p:oleObj spid="_x0000_s7172" name="Visio" r:id="rId3" imgW="6000788" imgH="2933632" progId="Visio.Drawing.15">
                  <p:embed/>
                </p:oleObj>
              </mc:Choice>
              <mc:Fallback>
                <p:oleObj name="Visio" r:id="rId3" imgW="6000788" imgH="2933632" progId="Visio.Drawing.15">
                  <p:embed/>
                  <p:pic>
                    <p:nvPicPr>
                      <p:cNvPr id="128" name="Object 127">
                        <a:extLst>
                          <a:ext uri="{FF2B5EF4-FFF2-40B4-BE49-F238E27FC236}">
                            <a16:creationId xmlns:a16="http://schemas.microsoft.com/office/drawing/2014/main" id="{CEC55D8A-358E-4B75-8E2F-0C61FD1F0381}"/>
                          </a:ext>
                        </a:extLst>
                      </p:cNvPr>
                      <p:cNvPicPr>
                        <a:picLocks noChangeAspect="1" noChangeArrowheads="1"/>
                      </p:cNvPicPr>
                      <p:nvPr/>
                    </p:nvPicPr>
                    <p:blipFill>
                      <a:blip r:embed="rId4"/>
                      <a:srcRect/>
                      <a:stretch>
                        <a:fillRect/>
                      </a:stretch>
                    </p:blipFill>
                    <p:spPr bwMode="auto">
                      <a:xfrm>
                        <a:off x="2457463" y="2151062"/>
                        <a:ext cx="5991225" cy="2930525"/>
                      </a:xfrm>
                      <a:prstGeom prst="rect">
                        <a:avLst/>
                      </a:prstGeom>
                      <a:noFill/>
                    </p:spPr>
                  </p:pic>
                </p:oleObj>
              </mc:Fallback>
            </mc:AlternateContent>
          </a:graphicData>
        </a:graphic>
      </p:graphicFrame>
    </p:spTree>
    <p:extLst>
      <p:ext uri="{BB962C8B-B14F-4D97-AF65-F5344CB8AC3E}">
        <p14:creationId xmlns:p14="http://schemas.microsoft.com/office/powerpoint/2010/main" val="3722277716"/>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209399" y="811209"/>
            <a:ext cx="11184467" cy="1390649"/>
          </a:xfrm>
        </p:spPr>
        <p:txBody>
          <a:bodyPr/>
          <a:lstStyle/>
          <a:p>
            <a:r>
              <a:rPr lang="de-DE" sz="2000" dirty="0"/>
              <a:t>Option 3 (2947 (Nokia), 2673(Vivo)?,  2439 (</a:t>
            </a:r>
            <a:r>
              <a:rPr lang="en-US" sz="2000" dirty="0"/>
              <a:t>Intel, Lenovo, Tencent, Motorola Mobility)?</a:t>
            </a:r>
            <a:r>
              <a:rPr lang="de-DE" sz="2000" dirty="0"/>
              <a:t>)</a:t>
            </a:r>
          </a:p>
          <a:p>
            <a:pPr lvl="1"/>
            <a:r>
              <a:rPr lang="de-DE" sz="1800" dirty="0" err="1"/>
              <a:t>Similar</a:t>
            </a:r>
            <a:r>
              <a:rPr lang="de-DE" sz="1800" dirty="0"/>
              <a:t> </a:t>
            </a:r>
            <a:r>
              <a:rPr lang="de-DE" sz="1800" dirty="0" err="1"/>
              <a:t>to</a:t>
            </a:r>
            <a:r>
              <a:rPr lang="de-DE" sz="1800" dirty="0"/>
              <a:t> </a:t>
            </a:r>
            <a:r>
              <a:rPr lang="de-DE" sz="1800" dirty="0" err="1"/>
              <a:t>existing</a:t>
            </a:r>
            <a:r>
              <a:rPr lang="de-DE" sz="1800" dirty="0"/>
              <a:t> PCC</a:t>
            </a:r>
          </a:p>
          <a:p>
            <a:pPr lvl="1"/>
            <a:r>
              <a:rPr lang="de-DE" sz="1800" dirty="0"/>
              <a:t>Session </a:t>
            </a:r>
            <a:r>
              <a:rPr lang="de-DE" sz="1800" dirty="0" err="1"/>
              <a:t>binding</a:t>
            </a:r>
            <a:r>
              <a:rPr lang="de-DE" sz="1800" dirty="0"/>
              <a:t> </a:t>
            </a:r>
            <a:r>
              <a:rPr lang="de-DE" sz="1800" dirty="0" err="1"/>
              <a:t>based</a:t>
            </a:r>
            <a:r>
              <a:rPr lang="de-DE" sz="1800" dirty="0"/>
              <a:t> on MBS </a:t>
            </a:r>
            <a:r>
              <a:rPr lang="de-DE" sz="1800" dirty="0" err="1"/>
              <a:t>session</a:t>
            </a:r>
            <a:r>
              <a:rPr lang="de-DE" sz="1800" dirty="0"/>
              <a:t> </a:t>
            </a:r>
            <a:r>
              <a:rPr lang="de-DE" sz="1800" dirty="0" err="1"/>
              <a:t>context</a:t>
            </a:r>
            <a:r>
              <a:rPr lang="de-DE" sz="1800" dirty="0"/>
              <a:t> at PCF</a:t>
            </a:r>
          </a:p>
          <a:p>
            <a:pPr lvl="1"/>
            <a:r>
              <a:rPr lang="de-DE" sz="1800" dirty="0" err="1"/>
              <a:t>For</a:t>
            </a:r>
            <a:r>
              <a:rPr lang="de-DE" sz="1800" dirty="0"/>
              <a:t> initial </a:t>
            </a:r>
            <a:r>
              <a:rPr lang="de-DE" sz="1800" dirty="0" err="1"/>
              <a:t>configuration</a:t>
            </a:r>
            <a:r>
              <a:rPr lang="de-DE" sz="1800" dirty="0"/>
              <a:t>, NEF </a:t>
            </a:r>
            <a:r>
              <a:rPr lang="de-DE" sz="1800" dirty="0" err="1"/>
              <a:t>can</a:t>
            </a:r>
            <a:r>
              <a:rPr lang="de-DE" sz="1800" dirty="0"/>
              <a:t> </a:t>
            </a:r>
            <a:r>
              <a:rPr lang="de-DE" sz="1800" dirty="0" err="1"/>
              <a:t>store</a:t>
            </a:r>
            <a:r>
              <a:rPr lang="de-DE" sz="1800" dirty="0"/>
              <a:t> </a:t>
            </a:r>
            <a:r>
              <a:rPr lang="de-DE" sz="1800" dirty="0" err="1"/>
              <a:t>session</a:t>
            </a:r>
            <a:r>
              <a:rPr lang="de-DE" sz="1800" dirty="0"/>
              <a:t> </a:t>
            </a:r>
            <a:r>
              <a:rPr lang="de-DE" sz="1800" dirty="0" err="1"/>
              <a:t>information</a:t>
            </a:r>
            <a:r>
              <a:rPr lang="de-DE" sz="1800" dirty="0"/>
              <a:t> in </a:t>
            </a:r>
            <a:r>
              <a:rPr lang="de-DE" sz="1800" dirty="0" err="1"/>
              <a:t>database</a:t>
            </a:r>
            <a:r>
              <a:rPr lang="de-DE" sz="1800" dirty="0"/>
              <a:t> </a:t>
            </a:r>
            <a:r>
              <a:rPr lang="de-DE" sz="1800" dirty="0" err="1"/>
              <a:t>and</a:t>
            </a:r>
            <a:r>
              <a:rPr lang="de-DE" sz="1800" dirty="0"/>
              <a:t>/</a:t>
            </a:r>
            <a:r>
              <a:rPr lang="de-DE" sz="1800" dirty="0" err="1"/>
              <a:t>or</a:t>
            </a:r>
            <a:r>
              <a:rPr lang="de-DE" sz="1800" dirty="0"/>
              <a:t> </a:t>
            </a:r>
            <a:r>
              <a:rPr lang="de-DE" sz="1800" dirty="0" err="1"/>
              <a:t>establish</a:t>
            </a:r>
            <a:r>
              <a:rPr lang="de-DE" sz="1800" dirty="0"/>
              <a:t> PCC </a:t>
            </a:r>
            <a:r>
              <a:rPr lang="de-DE" sz="1800" dirty="0" err="1"/>
              <a:t>authorization</a:t>
            </a:r>
            <a:r>
              <a:rPr lang="de-DE" sz="1800" dirty="0"/>
              <a:t> </a:t>
            </a:r>
            <a:r>
              <a:rPr lang="de-DE" sz="1800" dirty="0" err="1"/>
              <a:t>session</a:t>
            </a:r>
            <a:endParaRPr lang="de-DE" sz="1800" dirty="0"/>
          </a:p>
          <a:p>
            <a:pPr lvl="1"/>
            <a:r>
              <a:rPr lang="de-DE" sz="1800" dirty="0" err="1"/>
              <a:t>For</a:t>
            </a:r>
            <a:r>
              <a:rPr lang="de-DE" sz="1800" dirty="0"/>
              <a:t> </a:t>
            </a:r>
            <a:r>
              <a:rPr lang="de-DE" sz="1800" dirty="0" err="1"/>
              <a:t>updates</a:t>
            </a:r>
            <a:r>
              <a:rPr lang="de-DE" sz="1800" dirty="0"/>
              <a:t>, </a:t>
            </a:r>
            <a:r>
              <a:rPr lang="de-DE" sz="1800" dirty="0" err="1"/>
              <a:t>direct</a:t>
            </a:r>
            <a:r>
              <a:rPr lang="de-DE" sz="1800" dirty="0"/>
              <a:t> </a:t>
            </a:r>
            <a:r>
              <a:rPr lang="de-DE" sz="1800" dirty="0" err="1"/>
              <a:t>interaction</a:t>
            </a:r>
            <a:r>
              <a:rPr lang="de-DE" sz="1800" dirty="0"/>
              <a:t> </a:t>
            </a:r>
            <a:r>
              <a:rPr lang="de-DE" sz="1800" dirty="0" err="1"/>
              <a:t>between</a:t>
            </a:r>
            <a:r>
              <a:rPr lang="de-DE" sz="1800" dirty="0"/>
              <a:t> NEF </a:t>
            </a:r>
            <a:r>
              <a:rPr lang="de-DE" sz="1800" dirty="0" err="1"/>
              <a:t>and</a:t>
            </a:r>
            <a:r>
              <a:rPr lang="de-DE" sz="1800" dirty="0"/>
              <a:t> PCF</a:t>
            </a:r>
          </a:p>
          <a:p>
            <a:pPr lvl="1"/>
            <a:r>
              <a:rPr lang="de-DE" sz="1800" dirty="0"/>
              <a:t>PCF </a:t>
            </a:r>
            <a:r>
              <a:rPr lang="de-DE" sz="1800" dirty="0" err="1"/>
              <a:t>retrieves</a:t>
            </a:r>
            <a:r>
              <a:rPr lang="de-DE" sz="1800" dirty="0"/>
              <a:t> </a:t>
            </a:r>
            <a:r>
              <a:rPr lang="de-DE" sz="1800" dirty="0" err="1"/>
              <a:t>stored</a:t>
            </a:r>
            <a:r>
              <a:rPr lang="de-DE" sz="1800" dirty="0"/>
              <a:t> </a:t>
            </a:r>
            <a:r>
              <a:rPr lang="de-DE" sz="1800" dirty="0" err="1"/>
              <a:t>configured</a:t>
            </a:r>
            <a:r>
              <a:rPr lang="de-DE" sz="1800" dirty="0"/>
              <a:t> </a:t>
            </a:r>
            <a:r>
              <a:rPr lang="de-DE" sz="1800" dirty="0" err="1"/>
              <a:t>session</a:t>
            </a:r>
            <a:r>
              <a:rPr lang="de-DE" sz="1800" dirty="0"/>
              <a:t> </a:t>
            </a:r>
            <a:r>
              <a:rPr lang="de-DE" sz="1800" dirty="0" err="1"/>
              <a:t>information</a:t>
            </a:r>
            <a:r>
              <a:rPr lang="de-DE" sz="1800" dirty="0"/>
              <a:t> </a:t>
            </a:r>
            <a:r>
              <a:rPr lang="de-DE" sz="1800" dirty="0" err="1"/>
              <a:t>from</a:t>
            </a:r>
            <a:r>
              <a:rPr lang="de-DE" sz="1800" dirty="0"/>
              <a:t> </a:t>
            </a:r>
            <a:r>
              <a:rPr lang="de-DE" sz="1800" dirty="0" err="1"/>
              <a:t>database</a:t>
            </a:r>
            <a:r>
              <a:rPr lang="de-DE" sz="1800" dirty="0"/>
              <a:t> (Nokia: UDM, Vivo: UDR)</a:t>
            </a:r>
          </a:p>
          <a:p>
            <a:pPr lvl="1"/>
            <a:r>
              <a:rPr lang="de-DE" sz="1800" dirty="0"/>
              <a:t>BSF </a:t>
            </a:r>
            <a:r>
              <a:rPr lang="de-DE" sz="1800" dirty="0" err="1"/>
              <a:t>used</a:t>
            </a:r>
            <a:r>
              <a:rPr lang="de-DE" sz="1800" dirty="0"/>
              <a:t> </a:t>
            </a:r>
            <a:r>
              <a:rPr lang="de-DE" sz="1800" dirty="0" err="1"/>
              <a:t>to</a:t>
            </a:r>
            <a:r>
              <a:rPr lang="de-DE" sz="1800" dirty="0"/>
              <a:t> </a:t>
            </a:r>
            <a:r>
              <a:rPr lang="de-DE" sz="1800" dirty="0" err="1"/>
              <a:t>discover</a:t>
            </a:r>
            <a:r>
              <a:rPr lang="de-DE" sz="1800" dirty="0"/>
              <a:t> PCF </a:t>
            </a:r>
            <a:r>
              <a:rPr lang="de-DE" sz="1800" dirty="0" err="1"/>
              <a:t>with</a:t>
            </a:r>
            <a:r>
              <a:rPr lang="de-DE" sz="1800" dirty="0"/>
              <a:t> MBS </a:t>
            </a:r>
            <a:r>
              <a:rPr lang="de-DE" sz="1800" dirty="0" err="1"/>
              <a:t>session</a:t>
            </a:r>
            <a:r>
              <a:rPr lang="de-DE" sz="1800" dirty="0"/>
              <a:t> </a:t>
            </a:r>
            <a:r>
              <a:rPr lang="de-DE" sz="1800" dirty="0" err="1"/>
              <a:t>context</a:t>
            </a:r>
            <a:r>
              <a:rPr lang="de-DE" sz="1800" dirty="0"/>
              <a:t> </a:t>
            </a:r>
          </a:p>
          <a:p>
            <a:pPr lvl="1"/>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651933" y="228600"/>
            <a:ext cx="9103784" cy="854075"/>
          </a:xfrm>
        </p:spPr>
        <p:txBody>
          <a:bodyPr/>
          <a:lstStyle/>
          <a:p>
            <a:r>
              <a:rPr lang="de-DE" dirty="0"/>
              <a:t>Different </a:t>
            </a:r>
            <a:r>
              <a:rPr lang="de-DE" dirty="0" err="1"/>
              <a:t>proposed</a:t>
            </a:r>
            <a:r>
              <a:rPr lang="de-DE" dirty="0"/>
              <a:t> </a:t>
            </a:r>
            <a:r>
              <a:rPr lang="de-DE" dirty="0" err="1"/>
              <a:t>options</a:t>
            </a:r>
            <a:endParaRPr lang="en-US" dirty="0"/>
          </a:p>
        </p:txBody>
      </p:sp>
      <p:sp>
        <p:nvSpPr>
          <p:cNvPr id="127" name="Rectangle 107">
            <a:extLst>
              <a:ext uri="{FF2B5EF4-FFF2-40B4-BE49-F238E27FC236}">
                <a16:creationId xmlns:a16="http://schemas.microsoft.com/office/drawing/2014/main" id="{9D1D2437-484C-4ABF-B2B0-4CA745E11CB0}"/>
              </a:ext>
            </a:extLst>
          </p:cNvPr>
          <p:cNvSpPr>
            <a:spLocks noChangeArrowheads="1"/>
          </p:cNvSpPr>
          <p:nvPr/>
        </p:nvSpPr>
        <p:spPr bwMode="auto">
          <a:xfrm>
            <a:off x="4419600" y="178646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12">
            <a:extLst>
              <a:ext uri="{FF2B5EF4-FFF2-40B4-BE49-F238E27FC236}">
                <a16:creationId xmlns:a16="http://schemas.microsoft.com/office/drawing/2014/main" id="{5F95E732-DB46-48A0-8068-868300B2F869}"/>
              </a:ext>
            </a:extLst>
          </p:cNvPr>
          <p:cNvSpPr>
            <a:spLocks noChangeArrowheads="1"/>
          </p:cNvSpPr>
          <p:nvPr/>
        </p:nvSpPr>
        <p:spPr bwMode="auto">
          <a:xfrm>
            <a:off x="2541494" y="215825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46D11B53-EF39-422C-BB02-58B6FF5E8189}"/>
              </a:ext>
            </a:extLst>
          </p:cNvPr>
          <p:cNvGraphicFramePr>
            <a:graphicFrameLocks noChangeAspect="1"/>
          </p:cNvGraphicFramePr>
          <p:nvPr/>
        </p:nvGraphicFramePr>
        <p:xfrm>
          <a:off x="651933" y="3890172"/>
          <a:ext cx="5295594" cy="2467864"/>
        </p:xfrm>
        <a:graphic>
          <a:graphicData uri="http://schemas.openxmlformats.org/presentationml/2006/ole">
            <mc:AlternateContent xmlns:mc="http://schemas.openxmlformats.org/markup-compatibility/2006">
              <mc:Choice xmlns:v="urn:schemas-microsoft-com:vml" Requires="v">
                <p:oleObj spid="_x0000_s8198" name="Visio" r:id="rId3" imgW="6000788" imgH="5038793" progId="Visio.Drawing.15">
                  <p:embed/>
                </p:oleObj>
              </mc:Choice>
              <mc:Fallback>
                <p:oleObj name="Visio" r:id="rId3" imgW="6000788" imgH="5038793" progId="Visio.Drawing.15">
                  <p:embed/>
                  <p:pic>
                    <p:nvPicPr>
                      <p:cNvPr id="13" name="Object 12">
                        <a:extLst>
                          <a:ext uri="{FF2B5EF4-FFF2-40B4-BE49-F238E27FC236}">
                            <a16:creationId xmlns:a16="http://schemas.microsoft.com/office/drawing/2014/main" id="{46D11B53-EF39-422C-BB02-58B6FF5E8189}"/>
                          </a:ext>
                        </a:extLst>
                      </p:cNvPr>
                      <p:cNvPicPr>
                        <a:picLocks noChangeAspect="1" noChangeArrowheads="1"/>
                      </p:cNvPicPr>
                      <p:nvPr/>
                    </p:nvPicPr>
                    <p:blipFill>
                      <a:blip r:embed="rId4"/>
                      <a:srcRect/>
                      <a:stretch>
                        <a:fillRect/>
                      </a:stretch>
                    </p:blipFill>
                    <p:spPr bwMode="auto">
                      <a:xfrm>
                        <a:off x="651933" y="3890172"/>
                        <a:ext cx="5295594" cy="2467864"/>
                      </a:xfrm>
                      <a:prstGeom prst="rect">
                        <a:avLst/>
                      </a:prstGeom>
                      <a:noFill/>
                    </p:spPr>
                  </p:pic>
                </p:oleObj>
              </mc:Fallback>
            </mc:AlternateContent>
          </a:graphicData>
        </a:graphic>
      </p:graphicFrame>
      <p:sp>
        <p:nvSpPr>
          <p:cNvPr id="14" name="Rectangle 15">
            <a:extLst>
              <a:ext uri="{FF2B5EF4-FFF2-40B4-BE49-F238E27FC236}">
                <a16:creationId xmlns:a16="http://schemas.microsoft.com/office/drawing/2014/main" id="{7E6DBCBE-D2A4-4E02-9810-93D6BC8500A4}"/>
              </a:ext>
            </a:extLst>
          </p:cNvPr>
          <p:cNvSpPr>
            <a:spLocks noChangeArrowheads="1"/>
          </p:cNvSpPr>
          <p:nvPr/>
        </p:nvSpPr>
        <p:spPr bwMode="auto">
          <a:xfrm flipV="1">
            <a:off x="6499654" y="2845110"/>
            <a:ext cx="1049422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5" name="Object 14">
            <a:extLst>
              <a:ext uri="{FF2B5EF4-FFF2-40B4-BE49-F238E27FC236}">
                <a16:creationId xmlns:a16="http://schemas.microsoft.com/office/drawing/2014/main" id="{0D5E522A-A775-4A02-9744-73195DBCE03D}"/>
              </a:ext>
            </a:extLst>
          </p:cNvPr>
          <p:cNvGraphicFramePr>
            <a:graphicFrameLocks noChangeAspect="1"/>
          </p:cNvGraphicFramePr>
          <p:nvPr/>
        </p:nvGraphicFramePr>
        <p:xfrm>
          <a:off x="6720932" y="3720435"/>
          <a:ext cx="4819135" cy="2807338"/>
        </p:xfrm>
        <a:graphic>
          <a:graphicData uri="http://schemas.openxmlformats.org/presentationml/2006/ole">
            <mc:AlternateContent xmlns:mc="http://schemas.openxmlformats.org/markup-compatibility/2006">
              <mc:Choice xmlns:v="urn:schemas-microsoft-com:vml" Requires="v">
                <p:oleObj spid="_x0000_s8199" name="Visio" r:id="rId5" imgW="6000788" imgH="3495743" progId="Visio.Drawing.15">
                  <p:embed/>
                </p:oleObj>
              </mc:Choice>
              <mc:Fallback>
                <p:oleObj name="Visio" r:id="rId5" imgW="6000788" imgH="3495743" progId="Visio.Drawing.15">
                  <p:embed/>
                  <p:pic>
                    <p:nvPicPr>
                      <p:cNvPr id="15" name="Object 14">
                        <a:extLst>
                          <a:ext uri="{FF2B5EF4-FFF2-40B4-BE49-F238E27FC236}">
                            <a16:creationId xmlns:a16="http://schemas.microsoft.com/office/drawing/2014/main" id="{0D5E522A-A775-4A02-9744-73195DBCE03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20932" y="3720435"/>
                        <a:ext cx="4819135" cy="2807338"/>
                      </a:xfrm>
                      <a:prstGeom prst="rect">
                        <a:avLst/>
                      </a:prstGeom>
                      <a:noFill/>
                    </p:spPr>
                  </p:pic>
                </p:oleObj>
              </mc:Fallback>
            </mc:AlternateContent>
          </a:graphicData>
        </a:graphic>
      </p:graphicFrame>
      <p:sp>
        <p:nvSpPr>
          <p:cNvPr id="4" name="对话气泡: 矩形 3">
            <a:extLst>
              <a:ext uri="{FF2B5EF4-FFF2-40B4-BE49-F238E27FC236}">
                <a16:creationId xmlns:a16="http://schemas.microsoft.com/office/drawing/2014/main" id="{487CD83A-3859-4354-9544-2B609519707F}"/>
              </a:ext>
            </a:extLst>
          </p:cNvPr>
          <p:cNvSpPr/>
          <p:nvPr/>
        </p:nvSpPr>
        <p:spPr bwMode="auto">
          <a:xfrm>
            <a:off x="10116108" y="2258576"/>
            <a:ext cx="1828786" cy="975256"/>
          </a:xfrm>
          <a:prstGeom prst="wedgeRectCallout">
            <a:avLst>
              <a:gd name="adj1" fmla="val -201094"/>
              <a:gd name="adj2" fmla="val -62137"/>
            </a:avLst>
          </a:prstGeom>
          <a:solidFill>
            <a:srgbClr val="FFE18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zh-CN" dirty="0">
                <a:latin typeface="Arial" charset="0"/>
              </a:rPr>
              <a:t>Tencent: Why does the NEF need to store the Session information  in a DB ?</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Arial" charset="0"/>
            </a:endParaRPr>
          </a:p>
          <a:p>
            <a:pPr marL="0" marR="0" indent="0" algn="l" defTabSz="914400" rtl="0" eaLnBrk="0" fontAlgn="base" latinLnBrk="0" hangingPunct="0">
              <a:lnSpc>
                <a:spcPct val="100000"/>
              </a:lnSpc>
              <a:spcBef>
                <a:spcPct val="0"/>
              </a:spcBef>
              <a:spcAft>
                <a:spcPct val="0"/>
              </a:spcAft>
              <a:buClrTx/>
              <a:buSzTx/>
              <a:buFontTx/>
              <a:buNone/>
              <a:tabLst/>
            </a:pPr>
            <a:r>
              <a:rPr lang="en-US" altLang="zh-CN" dirty="0">
                <a:latin typeface="Arial" charset="0"/>
              </a:rPr>
              <a:t>And retrieve from the DB ?</a:t>
            </a: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131062220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a:xfrm>
            <a:off x="271182" y="1082675"/>
            <a:ext cx="11184467" cy="1390649"/>
          </a:xfrm>
        </p:spPr>
        <p:txBody>
          <a:bodyPr/>
          <a:lstStyle/>
          <a:p>
            <a:r>
              <a:rPr lang="de-DE" sz="2400" dirty="0"/>
              <a:t>Option 1</a:t>
            </a:r>
          </a:p>
          <a:p>
            <a:pPr lvl="1"/>
            <a:r>
              <a:rPr lang="de-DE" sz="2000" dirty="0" err="1"/>
              <a:t>Unclear</a:t>
            </a:r>
            <a:r>
              <a:rPr lang="de-DE" sz="2000" dirty="0"/>
              <a:t> </a:t>
            </a:r>
            <a:r>
              <a:rPr lang="de-DE" sz="2000" dirty="0" err="1"/>
              <a:t>how</a:t>
            </a:r>
            <a:r>
              <a:rPr lang="de-DE" sz="2000" dirty="0"/>
              <a:t> </a:t>
            </a:r>
            <a:r>
              <a:rPr lang="de-DE" sz="2000" dirty="0" err="1"/>
              <a:t>policy</a:t>
            </a:r>
            <a:r>
              <a:rPr lang="de-DE" sz="2000" dirty="0"/>
              <a:t> </a:t>
            </a:r>
            <a:r>
              <a:rPr lang="de-DE" sz="2000" dirty="0" err="1"/>
              <a:t>authorization</a:t>
            </a:r>
            <a:r>
              <a:rPr lang="de-DE" sz="2000" dirty="0"/>
              <a:t> </a:t>
            </a:r>
            <a:r>
              <a:rPr lang="de-DE" sz="2000" dirty="0" err="1"/>
              <a:t>requests</a:t>
            </a:r>
            <a:r>
              <a:rPr lang="de-DE" sz="2000" dirty="0"/>
              <a:t> </a:t>
            </a:r>
            <a:r>
              <a:rPr lang="de-DE" sz="2000" dirty="0" err="1"/>
              <a:t>can</a:t>
            </a:r>
            <a:r>
              <a:rPr lang="de-DE" sz="2000" dirty="0"/>
              <a:t> </a:t>
            </a:r>
            <a:r>
              <a:rPr lang="de-DE" sz="2000" dirty="0" err="1"/>
              <a:t>be</a:t>
            </a:r>
            <a:r>
              <a:rPr lang="de-DE" sz="2000" dirty="0"/>
              <a:t> </a:t>
            </a:r>
            <a:r>
              <a:rPr lang="de-DE" sz="2000" dirty="0" err="1"/>
              <a:t>rejected</a:t>
            </a:r>
            <a:endParaRPr lang="de-DE" sz="2000" dirty="0"/>
          </a:p>
          <a:p>
            <a:pPr lvl="1"/>
            <a:r>
              <a:rPr lang="de-DE" sz="2000" dirty="0"/>
              <a:t>Large </a:t>
            </a:r>
            <a:r>
              <a:rPr lang="de-DE" sz="2000" dirty="0" err="1"/>
              <a:t>containers</a:t>
            </a:r>
            <a:r>
              <a:rPr lang="de-DE" sz="2000" dirty="0"/>
              <a:t> </a:t>
            </a:r>
            <a:r>
              <a:rPr lang="de-DE" sz="2000" dirty="0" err="1"/>
              <a:t>might</a:t>
            </a:r>
            <a:r>
              <a:rPr lang="de-DE" sz="2000" dirty="0"/>
              <a:t> </a:t>
            </a:r>
            <a:r>
              <a:rPr lang="de-DE" sz="2000" dirty="0" err="1"/>
              <a:t>be</a:t>
            </a:r>
            <a:r>
              <a:rPr lang="de-DE" sz="2000" dirty="0"/>
              <a:t> </a:t>
            </a:r>
            <a:r>
              <a:rPr lang="de-DE" sz="2000" dirty="0" err="1"/>
              <a:t>required</a:t>
            </a:r>
            <a:r>
              <a:rPr lang="de-DE" sz="2000" dirty="0"/>
              <a:t> </a:t>
            </a:r>
            <a:r>
              <a:rPr lang="de-DE" sz="2000" dirty="0" err="1"/>
              <a:t>for</a:t>
            </a:r>
            <a:r>
              <a:rPr lang="de-DE" sz="2000" dirty="0"/>
              <a:t> </a:t>
            </a:r>
            <a:r>
              <a:rPr lang="de-DE" sz="2000" dirty="0" err="1"/>
              <a:t>service</a:t>
            </a:r>
            <a:r>
              <a:rPr lang="de-DE" sz="2000" dirty="0"/>
              <a:t> </a:t>
            </a:r>
            <a:r>
              <a:rPr lang="de-DE" sz="2000" dirty="0" err="1"/>
              <a:t>decription</a:t>
            </a:r>
            <a:endParaRPr lang="de-DE" sz="2000" dirty="0"/>
          </a:p>
          <a:p>
            <a:pPr lvl="1"/>
            <a:r>
              <a:rPr lang="de-DE" sz="2000" dirty="0"/>
              <a:t>MB-SMF </a:t>
            </a:r>
            <a:r>
              <a:rPr lang="de-DE" sz="2000" dirty="0" err="1"/>
              <a:t>would</a:t>
            </a:r>
            <a:r>
              <a:rPr lang="de-DE" sz="2000" dirty="0"/>
              <a:t> </a:t>
            </a:r>
            <a:r>
              <a:rPr lang="de-DE" sz="2000" dirty="0" err="1"/>
              <a:t>be</a:t>
            </a:r>
            <a:r>
              <a:rPr lang="de-DE" sz="2000" dirty="0"/>
              <a:t> </a:t>
            </a:r>
            <a:r>
              <a:rPr lang="de-DE" sz="2000" dirty="0" err="1"/>
              <a:t>affected</a:t>
            </a:r>
            <a:r>
              <a:rPr lang="de-DE" sz="2000" dirty="0"/>
              <a:t> </a:t>
            </a:r>
            <a:r>
              <a:rPr lang="de-DE" sz="2000" dirty="0" err="1"/>
              <a:t>for</a:t>
            </a:r>
            <a:r>
              <a:rPr lang="de-DE" sz="2000" dirty="0"/>
              <a:t> </a:t>
            </a:r>
            <a:r>
              <a:rPr lang="de-DE" sz="2000" dirty="0" err="1"/>
              <a:t>service</a:t>
            </a:r>
            <a:r>
              <a:rPr lang="de-DE" sz="2000" dirty="0"/>
              <a:t> </a:t>
            </a:r>
            <a:r>
              <a:rPr lang="de-DE" sz="2000" dirty="0" err="1"/>
              <a:t>informnation</a:t>
            </a:r>
            <a:r>
              <a:rPr lang="de-DE" sz="2000" dirty="0"/>
              <a:t> </a:t>
            </a:r>
            <a:r>
              <a:rPr lang="de-DE" sz="2000" dirty="0" err="1"/>
              <a:t>updates</a:t>
            </a:r>
            <a:r>
              <a:rPr lang="de-DE" sz="2000" dirty="0"/>
              <a:t> </a:t>
            </a:r>
            <a:r>
              <a:rPr lang="de-DE" sz="2000" dirty="0" err="1"/>
              <a:t>even</a:t>
            </a:r>
            <a:r>
              <a:rPr lang="de-DE" sz="2000" dirty="0"/>
              <a:t> </a:t>
            </a:r>
            <a:r>
              <a:rPr lang="de-DE" sz="2000" dirty="0" err="1"/>
              <a:t>if</a:t>
            </a:r>
            <a:r>
              <a:rPr lang="de-DE" sz="2000" dirty="0"/>
              <a:t> PCF </a:t>
            </a:r>
            <a:r>
              <a:rPr lang="de-DE" sz="2000" dirty="0" err="1"/>
              <a:t>does</a:t>
            </a:r>
            <a:r>
              <a:rPr lang="de-DE" sz="2000" dirty="0"/>
              <a:t> not </a:t>
            </a:r>
            <a:r>
              <a:rPr lang="de-DE" sz="2000" dirty="0" err="1"/>
              <a:t>updated</a:t>
            </a:r>
            <a:r>
              <a:rPr lang="de-DE" sz="2000" dirty="0"/>
              <a:t> </a:t>
            </a:r>
            <a:r>
              <a:rPr lang="de-DE" sz="2000" dirty="0" err="1"/>
              <a:t>authorized</a:t>
            </a:r>
            <a:r>
              <a:rPr lang="de-DE" sz="2000" dirty="0"/>
              <a:t> </a:t>
            </a:r>
            <a:r>
              <a:rPr lang="de-DE" sz="2000" dirty="0" err="1"/>
              <a:t>QoS</a:t>
            </a:r>
            <a:endParaRPr lang="de-DE" sz="2000" dirty="0"/>
          </a:p>
          <a:p>
            <a:pPr lvl="1"/>
            <a:r>
              <a:rPr lang="de-DE" sz="2000" dirty="0" err="1"/>
              <a:t>Unclear</a:t>
            </a:r>
            <a:r>
              <a:rPr lang="de-DE" sz="2000" dirty="0"/>
              <a:t> </a:t>
            </a:r>
            <a:r>
              <a:rPr lang="de-DE" sz="2000" dirty="0" err="1"/>
              <a:t>how</a:t>
            </a:r>
            <a:r>
              <a:rPr lang="de-DE" sz="2000" dirty="0"/>
              <a:t> PCF </a:t>
            </a:r>
            <a:r>
              <a:rPr lang="de-DE" sz="2000" dirty="0" err="1"/>
              <a:t>can</a:t>
            </a:r>
            <a:r>
              <a:rPr lang="de-DE" sz="2000" dirty="0"/>
              <a:t> </a:t>
            </a:r>
            <a:r>
              <a:rPr lang="de-DE" sz="2000" dirty="0" err="1"/>
              <a:t>use</a:t>
            </a:r>
            <a:r>
              <a:rPr lang="de-DE" sz="2000" dirty="0"/>
              <a:t> </a:t>
            </a:r>
            <a:r>
              <a:rPr lang="de-DE" sz="2000" dirty="0" err="1"/>
              <a:t>preconfigurede</a:t>
            </a:r>
            <a:r>
              <a:rPr lang="de-DE" sz="2000" dirty="0"/>
              <a:t> </a:t>
            </a:r>
            <a:r>
              <a:rPr lang="de-DE" sz="2000" dirty="0" err="1"/>
              <a:t>input</a:t>
            </a:r>
            <a:r>
              <a:rPr lang="de-DE" sz="2000" dirty="0"/>
              <a:t> </a:t>
            </a:r>
            <a:r>
              <a:rPr lang="de-DE" sz="2000" dirty="0" err="1"/>
              <a:t>for</a:t>
            </a:r>
            <a:r>
              <a:rPr lang="de-DE" sz="2000" dirty="0"/>
              <a:t> </a:t>
            </a:r>
            <a:r>
              <a:rPr lang="de-DE" sz="2000" dirty="0" err="1"/>
              <a:t>policy</a:t>
            </a:r>
            <a:r>
              <a:rPr lang="de-DE" sz="2000" dirty="0"/>
              <a:t> </a:t>
            </a:r>
            <a:r>
              <a:rPr lang="de-DE" sz="2000" dirty="0" err="1"/>
              <a:t>decisions</a:t>
            </a:r>
            <a:r>
              <a:rPr lang="de-DE" sz="2000" dirty="0"/>
              <a:t> (</a:t>
            </a:r>
            <a:r>
              <a:rPr lang="de-DE" sz="2000" dirty="0" err="1"/>
              <a:t>without</a:t>
            </a:r>
            <a:r>
              <a:rPr lang="de-DE" sz="2000" dirty="0"/>
              <a:t> </a:t>
            </a:r>
            <a:r>
              <a:rPr lang="de-DE" sz="2000" dirty="0" err="1"/>
              <a:t>database</a:t>
            </a:r>
            <a:r>
              <a:rPr lang="de-DE" sz="2000" dirty="0"/>
              <a:t> </a:t>
            </a:r>
            <a:r>
              <a:rPr lang="de-DE" sz="2000" dirty="0" err="1"/>
              <a:t>access</a:t>
            </a:r>
            <a:r>
              <a:rPr lang="de-DE" sz="2000" dirty="0"/>
              <a:t>)</a:t>
            </a:r>
          </a:p>
          <a:p>
            <a:r>
              <a:rPr lang="de-DE" sz="2400" dirty="0"/>
              <a:t>Option 2</a:t>
            </a:r>
          </a:p>
          <a:p>
            <a:pPr lvl="1"/>
            <a:r>
              <a:rPr lang="de-DE" sz="2000" dirty="0"/>
              <a:t>Substantial </a:t>
            </a:r>
            <a:r>
              <a:rPr lang="de-DE" sz="2000" dirty="0" err="1"/>
              <a:t>change</a:t>
            </a:r>
            <a:r>
              <a:rPr lang="de-DE" sz="2000" dirty="0"/>
              <a:t> </a:t>
            </a:r>
            <a:r>
              <a:rPr lang="de-DE" sz="2000" dirty="0" err="1"/>
              <a:t>of</a:t>
            </a:r>
            <a:r>
              <a:rPr lang="de-DE" sz="2000" dirty="0"/>
              <a:t> MB-SMF PCF </a:t>
            </a:r>
            <a:r>
              <a:rPr lang="de-DE" sz="2000" dirty="0" err="1"/>
              <a:t>interactions</a:t>
            </a:r>
            <a:r>
              <a:rPr lang="de-DE" sz="2000" dirty="0"/>
              <a:t> </a:t>
            </a:r>
            <a:r>
              <a:rPr lang="de-DE" sz="2000" dirty="0" err="1"/>
              <a:t>compared</a:t>
            </a:r>
            <a:r>
              <a:rPr lang="de-DE" sz="2000" dirty="0"/>
              <a:t> </a:t>
            </a:r>
            <a:r>
              <a:rPr lang="de-DE" sz="2000" dirty="0" err="1"/>
              <a:t>to</a:t>
            </a:r>
            <a:r>
              <a:rPr lang="de-DE" sz="2000" dirty="0"/>
              <a:t> </a:t>
            </a:r>
            <a:r>
              <a:rPr lang="de-DE" sz="2000" dirty="0" err="1"/>
              <a:t>existing</a:t>
            </a:r>
            <a:r>
              <a:rPr lang="de-DE" sz="2000" dirty="0"/>
              <a:t> </a:t>
            </a:r>
            <a:r>
              <a:rPr lang="de-DE" sz="2000" dirty="0" err="1"/>
              <a:t>PCFSmPolicyControl</a:t>
            </a:r>
            <a:r>
              <a:rPr lang="de-DE" sz="2000" dirty="0"/>
              <a:t> (</a:t>
            </a:r>
            <a:r>
              <a:rPr lang="de-DE" sz="2000" dirty="0" err="1"/>
              <a:t>might</a:t>
            </a:r>
            <a:r>
              <a:rPr lang="de-DE" sz="2000" dirty="0"/>
              <a:t> </a:t>
            </a:r>
            <a:r>
              <a:rPr lang="de-DE" sz="2000" dirty="0" err="1"/>
              <a:t>become</a:t>
            </a:r>
            <a:r>
              <a:rPr lang="de-DE" sz="2000" dirty="0"/>
              <a:t> an MB-SMF </a:t>
            </a:r>
            <a:r>
              <a:rPr lang="de-DE" sz="2000" dirty="0" err="1"/>
              <a:t>service</a:t>
            </a:r>
            <a:r>
              <a:rPr lang="de-DE" sz="2000" dirty="0"/>
              <a:t>)</a:t>
            </a:r>
          </a:p>
          <a:p>
            <a:pPr lvl="1"/>
            <a:r>
              <a:rPr lang="de-DE" sz="2000" dirty="0" err="1"/>
              <a:t>Unclear</a:t>
            </a:r>
            <a:r>
              <a:rPr lang="de-DE" sz="2000" dirty="0"/>
              <a:t> </a:t>
            </a:r>
            <a:r>
              <a:rPr lang="de-DE" sz="2000" dirty="0" err="1"/>
              <a:t>how</a:t>
            </a:r>
            <a:r>
              <a:rPr lang="de-DE" sz="2000" dirty="0"/>
              <a:t> PCF </a:t>
            </a:r>
            <a:r>
              <a:rPr lang="de-DE" sz="2000" dirty="0" err="1"/>
              <a:t>can</a:t>
            </a:r>
            <a:r>
              <a:rPr lang="de-DE" sz="2000" dirty="0"/>
              <a:t> </a:t>
            </a:r>
            <a:r>
              <a:rPr lang="de-DE" sz="2000" dirty="0" err="1"/>
              <a:t>use</a:t>
            </a:r>
            <a:r>
              <a:rPr lang="de-DE" sz="2000" dirty="0"/>
              <a:t> </a:t>
            </a:r>
            <a:r>
              <a:rPr lang="de-DE" sz="2000" dirty="0" err="1"/>
              <a:t>preconfigurede</a:t>
            </a:r>
            <a:r>
              <a:rPr lang="de-DE" sz="2000" dirty="0"/>
              <a:t> </a:t>
            </a:r>
            <a:r>
              <a:rPr lang="de-DE" sz="2000" dirty="0" err="1"/>
              <a:t>input</a:t>
            </a:r>
            <a:r>
              <a:rPr lang="de-DE" sz="2000" dirty="0"/>
              <a:t> </a:t>
            </a:r>
            <a:r>
              <a:rPr lang="de-DE" sz="2000" dirty="0" err="1"/>
              <a:t>for</a:t>
            </a:r>
            <a:r>
              <a:rPr lang="de-DE" sz="2000" dirty="0"/>
              <a:t> </a:t>
            </a:r>
            <a:r>
              <a:rPr lang="de-DE" sz="2000" dirty="0" err="1"/>
              <a:t>policy</a:t>
            </a:r>
            <a:r>
              <a:rPr lang="de-DE" sz="2000" dirty="0"/>
              <a:t> </a:t>
            </a:r>
            <a:r>
              <a:rPr lang="de-DE" sz="2000" dirty="0" err="1"/>
              <a:t>decisions</a:t>
            </a:r>
            <a:r>
              <a:rPr lang="de-DE" sz="2000" dirty="0"/>
              <a:t> (</a:t>
            </a:r>
            <a:r>
              <a:rPr lang="de-DE" sz="2000" dirty="0" err="1"/>
              <a:t>without</a:t>
            </a:r>
            <a:r>
              <a:rPr lang="de-DE" sz="2000" dirty="0"/>
              <a:t> </a:t>
            </a:r>
            <a:r>
              <a:rPr lang="de-DE" sz="2000" dirty="0" err="1"/>
              <a:t>database</a:t>
            </a:r>
            <a:r>
              <a:rPr lang="de-DE" sz="2000" dirty="0"/>
              <a:t> </a:t>
            </a:r>
            <a:r>
              <a:rPr lang="de-DE" sz="2000" dirty="0" err="1"/>
              <a:t>access</a:t>
            </a:r>
            <a:r>
              <a:rPr lang="de-DE" sz="2000" dirty="0"/>
              <a:t>)</a:t>
            </a:r>
          </a:p>
          <a:p>
            <a:r>
              <a:rPr lang="de-DE" sz="2400" dirty="0"/>
              <a:t>Option 3</a:t>
            </a:r>
          </a:p>
          <a:p>
            <a:pPr lvl="1"/>
            <a:r>
              <a:rPr lang="de-DE" sz="2000" dirty="0" err="1"/>
              <a:t>Aims</a:t>
            </a:r>
            <a:r>
              <a:rPr lang="de-DE" sz="2000" dirty="0"/>
              <a:t> </a:t>
            </a:r>
            <a:r>
              <a:rPr lang="de-DE" sz="2000" dirty="0" err="1"/>
              <a:t>for</a:t>
            </a:r>
            <a:r>
              <a:rPr lang="de-DE" sz="2000" dirty="0"/>
              <a:t> </a:t>
            </a:r>
            <a:r>
              <a:rPr lang="de-DE" sz="2000" dirty="0" err="1"/>
              <a:t>alignment</a:t>
            </a:r>
            <a:r>
              <a:rPr lang="de-DE" sz="2000" dirty="0"/>
              <a:t> </a:t>
            </a:r>
            <a:r>
              <a:rPr lang="de-DE" sz="2000" dirty="0" err="1"/>
              <a:t>with</a:t>
            </a:r>
            <a:r>
              <a:rPr lang="de-DE" sz="2000" dirty="0"/>
              <a:t> </a:t>
            </a:r>
            <a:r>
              <a:rPr lang="de-DE" sz="2000" dirty="0" err="1"/>
              <a:t>existing</a:t>
            </a:r>
            <a:r>
              <a:rPr lang="de-DE" sz="2000" dirty="0"/>
              <a:t> PCC </a:t>
            </a:r>
            <a:r>
              <a:rPr lang="de-DE" sz="2000" dirty="0" err="1"/>
              <a:t>procedures</a:t>
            </a:r>
            <a:endParaRPr lang="de-DE" sz="2000" dirty="0"/>
          </a:p>
          <a:p>
            <a:pPr lvl="1"/>
            <a:endParaRPr lang="de-DE" dirty="0"/>
          </a:p>
          <a:p>
            <a:pPr lvl="1"/>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err="1"/>
              <a:t>Comparison</a:t>
            </a:r>
            <a:r>
              <a:rPr lang="de-DE" dirty="0"/>
              <a:t> </a:t>
            </a:r>
            <a:r>
              <a:rPr lang="de-DE" dirty="0" err="1"/>
              <a:t>of</a:t>
            </a:r>
            <a:r>
              <a:rPr lang="de-DE" dirty="0"/>
              <a:t> Options</a:t>
            </a:r>
            <a:endParaRPr lang="en-US" dirty="0"/>
          </a:p>
        </p:txBody>
      </p:sp>
      <p:sp>
        <p:nvSpPr>
          <p:cNvPr id="127" name="Rectangle 107">
            <a:extLst>
              <a:ext uri="{FF2B5EF4-FFF2-40B4-BE49-F238E27FC236}">
                <a16:creationId xmlns:a16="http://schemas.microsoft.com/office/drawing/2014/main" id="{9D1D2437-484C-4ABF-B2B0-4CA745E11CB0}"/>
              </a:ext>
            </a:extLst>
          </p:cNvPr>
          <p:cNvSpPr>
            <a:spLocks noChangeArrowheads="1"/>
          </p:cNvSpPr>
          <p:nvPr/>
        </p:nvSpPr>
        <p:spPr bwMode="auto">
          <a:xfrm>
            <a:off x="4419600" y="178646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12">
            <a:extLst>
              <a:ext uri="{FF2B5EF4-FFF2-40B4-BE49-F238E27FC236}">
                <a16:creationId xmlns:a16="http://schemas.microsoft.com/office/drawing/2014/main" id="{5F95E732-DB46-48A0-8068-868300B2F869}"/>
              </a:ext>
            </a:extLst>
          </p:cNvPr>
          <p:cNvSpPr>
            <a:spLocks noChangeArrowheads="1"/>
          </p:cNvSpPr>
          <p:nvPr/>
        </p:nvSpPr>
        <p:spPr bwMode="auto">
          <a:xfrm>
            <a:off x="2541494" y="215825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281825112"/>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52678" y="53417"/>
            <a:ext cx="5423529" cy="427565"/>
          </a:xfrm>
        </p:spPr>
        <p:txBody>
          <a:bodyPr/>
          <a:lstStyle/>
          <a:p>
            <a:r>
              <a:rPr lang="en-US" sz="2400" b="1" dirty="0"/>
              <a:t>Answers to Questions by Ericsson</a:t>
            </a:r>
          </a:p>
          <a:p>
            <a:endParaRPr lang="en-US" b="1" dirty="0"/>
          </a:p>
        </p:txBody>
      </p:sp>
      <p:sp>
        <p:nvSpPr>
          <p:cNvPr id="87" name="Content Placeholder 2">
            <a:extLst>
              <a:ext uri="{FF2B5EF4-FFF2-40B4-BE49-F238E27FC236}">
                <a16:creationId xmlns:a16="http://schemas.microsoft.com/office/drawing/2014/main" id="{BF68698E-EAA5-4F3E-A763-EA8D0F49DD01}"/>
              </a:ext>
            </a:extLst>
          </p:cNvPr>
          <p:cNvSpPr txBox="1">
            <a:spLocks/>
          </p:cNvSpPr>
          <p:nvPr/>
        </p:nvSpPr>
        <p:spPr>
          <a:xfrm>
            <a:off x="330362" y="534392"/>
            <a:ext cx="5586344" cy="427565"/>
          </a:xfrm>
          <a:prstGeom prst="rect">
            <a:avLst/>
          </a:prstGeom>
          <a:no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r>
              <a:rPr lang="en-GB" b="1" dirty="0">
                <a:hlinkClick r:id="rId2"/>
              </a:rPr>
              <a:t>S2-2102947</a:t>
            </a:r>
            <a:r>
              <a:rPr lang="en-GB" b="1" dirty="0"/>
              <a:t> </a:t>
            </a:r>
            <a:r>
              <a:rPr lang="en-GB" dirty="0"/>
              <a:t>NEF PCF interactions</a:t>
            </a:r>
            <a:r>
              <a:rPr lang="en-GB" b="1" dirty="0"/>
              <a:t>   </a:t>
            </a:r>
            <a:endParaRPr lang="en-US" sz="2400" dirty="0"/>
          </a:p>
        </p:txBody>
      </p:sp>
      <p:pic>
        <p:nvPicPr>
          <p:cNvPr id="2" name="Picture 1">
            <a:extLst>
              <a:ext uri="{FF2B5EF4-FFF2-40B4-BE49-F238E27FC236}">
                <a16:creationId xmlns:a16="http://schemas.microsoft.com/office/drawing/2014/main" id="{54CCD032-3236-4AEE-8B96-34C00A14CE77}"/>
              </a:ext>
            </a:extLst>
          </p:cNvPr>
          <p:cNvPicPr>
            <a:picLocks noChangeAspect="1"/>
          </p:cNvPicPr>
          <p:nvPr/>
        </p:nvPicPr>
        <p:blipFill>
          <a:blip r:embed="rId3"/>
          <a:stretch>
            <a:fillRect/>
          </a:stretch>
        </p:blipFill>
        <p:spPr>
          <a:xfrm>
            <a:off x="152679" y="961957"/>
            <a:ext cx="6248119" cy="5456772"/>
          </a:xfrm>
          <a:prstGeom prst="rect">
            <a:avLst/>
          </a:prstGeom>
          <a:ln>
            <a:solidFill>
              <a:schemeClr val="tx1"/>
            </a:solidFill>
          </a:ln>
        </p:spPr>
      </p:pic>
      <p:sp>
        <p:nvSpPr>
          <p:cNvPr id="4" name="Rectangle: Rounded Corners 3">
            <a:extLst>
              <a:ext uri="{FF2B5EF4-FFF2-40B4-BE49-F238E27FC236}">
                <a16:creationId xmlns:a16="http://schemas.microsoft.com/office/drawing/2014/main" id="{D1456D75-E08A-4E07-A5F5-AB4D5317E673}"/>
              </a:ext>
            </a:extLst>
          </p:cNvPr>
          <p:cNvSpPr/>
          <p:nvPr/>
        </p:nvSpPr>
        <p:spPr bwMode="auto">
          <a:xfrm>
            <a:off x="2026023" y="2877682"/>
            <a:ext cx="2779059" cy="313753"/>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4" name="Rectangle: Rounded Corners 23">
            <a:extLst>
              <a:ext uri="{FF2B5EF4-FFF2-40B4-BE49-F238E27FC236}">
                <a16:creationId xmlns:a16="http://schemas.microsoft.com/office/drawing/2014/main" id="{15965B58-6D35-4745-A7CC-D3030A591B0C}"/>
              </a:ext>
            </a:extLst>
          </p:cNvPr>
          <p:cNvSpPr/>
          <p:nvPr/>
        </p:nvSpPr>
        <p:spPr bwMode="auto">
          <a:xfrm>
            <a:off x="1174376" y="4365813"/>
            <a:ext cx="1030942" cy="1201270"/>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5" name="Rectangle: Rounded Corners 24">
            <a:extLst>
              <a:ext uri="{FF2B5EF4-FFF2-40B4-BE49-F238E27FC236}">
                <a16:creationId xmlns:a16="http://schemas.microsoft.com/office/drawing/2014/main" id="{3B86CDC1-38BD-41C5-8467-9F9450193908}"/>
              </a:ext>
            </a:extLst>
          </p:cNvPr>
          <p:cNvSpPr/>
          <p:nvPr/>
        </p:nvSpPr>
        <p:spPr bwMode="auto">
          <a:xfrm>
            <a:off x="1586754" y="3225545"/>
            <a:ext cx="1953640" cy="470647"/>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6" name="TextBox 5">
            <a:extLst>
              <a:ext uri="{FF2B5EF4-FFF2-40B4-BE49-F238E27FC236}">
                <a16:creationId xmlns:a16="http://schemas.microsoft.com/office/drawing/2014/main" id="{3E05E1F6-AED8-4732-8C11-F3F7B7DB5D2E}"/>
              </a:ext>
            </a:extLst>
          </p:cNvPr>
          <p:cNvSpPr txBox="1"/>
          <p:nvPr/>
        </p:nvSpPr>
        <p:spPr>
          <a:xfrm>
            <a:off x="6593044" y="4731660"/>
            <a:ext cx="2496466" cy="1169551"/>
          </a:xfrm>
          <a:prstGeom prst="rect">
            <a:avLst/>
          </a:prstGeom>
          <a:solidFill>
            <a:schemeClr val="bg1"/>
          </a:solidFill>
          <a:ln>
            <a:solidFill>
              <a:schemeClr val="tx1"/>
            </a:solidFill>
          </a:ln>
        </p:spPr>
        <p:txBody>
          <a:bodyPr wrap="square" rtlCol="0">
            <a:spAutoFit/>
          </a:bodyPr>
          <a:lstStyle/>
          <a:p>
            <a:r>
              <a:rPr lang="en-US" b="1" dirty="0"/>
              <a:t>Q2: why is BSF is needed?</a:t>
            </a:r>
          </a:p>
          <a:p>
            <a:endParaRPr lang="en-US" b="1" dirty="0"/>
          </a:p>
          <a:p>
            <a:r>
              <a:rPr lang="en-US" b="1" dirty="0">
                <a:solidFill>
                  <a:srgbClr val="FF0000"/>
                </a:solidFill>
              </a:rPr>
              <a:t>Nokia reply: BSF enables AF and or MB-SMF to detect PCF. (Depending on what entity contacts PCF first, the other needs to contact same PCF for session binding)</a:t>
            </a:r>
          </a:p>
        </p:txBody>
      </p:sp>
      <p:cxnSp>
        <p:nvCxnSpPr>
          <p:cNvPr id="8" name="Straight Arrow Connector 7">
            <a:extLst>
              <a:ext uri="{FF2B5EF4-FFF2-40B4-BE49-F238E27FC236}">
                <a16:creationId xmlns:a16="http://schemas.microsoft.com/office/drawing/2014/main" id="{2A856035-0923-4DDA-B991-1C1FB2E2581D}"/>
              </a:ext>
            </a:extLst>
          </p:cNvPr>
          <p:cNvCxnSpPr>
            <a:cxnSpLocks/>
            <a:stCxn id="6" idx="1"/>
          </p:cNvCxnSpPr>
          <p:nvPr/>
        </p:nvCxnSpPr>
        <p:spPr bwMode="auto">
          <a:xfrm flipH="1" flipV="1">
            <a:off x="3339192" y="3730302"/>
            <a:ext cx="3253852" cy="158613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B07ECD25-1CC7-40CF-8420-3DC83E58400C}"/>
              </a:ext>
            </a:extLst>
          </p:cNvPr>
          <p:cNvCxnSpPr>
            <a:cxnSpLocks/>
          </p:cNvCxnSpPr>
          <p:nvPr/>
        </p:nvCxnSpPr>
        <p:spPr bwMode="auto">
          <a:xfrm flipH="1">
            <a:off x="4805082" y="2414992"/>
            <a:ext cx="2130032" cy="46269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44" name="Rectangle: Rounded Corners 43">
            <a:extLst>
              <a:ext uri="{FF2B5EF4-FFF2-40B4-BE49-F238E27FC236}">
                <a16:creationId xmlns:a16="http://schemas.microsoft.com/office/drawing/2014/main" id="{0955382D-01C9-4713-B96C-4E2EFB8D7CEA}"/>
              </a:ext>
            </a:extLst>
          </p:cNvPr>
          <p:cNvSpPr/>
          <p:nvPr/>
        </p:nvSpPr>
        <p:spPr bwMode="auto">
          <a:xfrm>
            <a:off x="7034332" y="1580498"/>
            <a:ext cx="777190" cy="300040"/>
          </a:xfrm>
          <a:prstGeom prst="roundRect">
            <a:avLst/>
          </a:prstGeom>
          <a:solidFill>
            <a:srgbClr val="0082F0">
              <a:lumMod val="40000"/>
              <a:lumOff val="60000"/>
            </a:srgbClr>
          </a:solid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1" i="0" u="none" strike="noStrike" kern="1000" cap="none" spc="-30" normalizeH="0" baseline="0" noProof="0" dirty="0">
                <a:ln>
                  <a:noFill/>
                </a:ln>
                <a:solidFill>
                  <a:srgbClr val="181818"/>
                </a:solidFill>
                <a:effectLst/>
                <a:uLnTx/>
                <a:uFillTx/>
                <a:latin typeface="Ericsson Hilda"/>
                <a:cs typeface="+mn-cs"/>
              </a:rPr>
              <a:t>MB-</a:t>
            </a:r>
            <a:r>
              <a:rPr kumimoji="0" lang="en-US" sz="1200" b="0" i="0" u="none" strike="noStrike" kern="1000" cap="none" spc="-30" normalizeH="0" baseline="0" noProof="0" dirty="0">
                <a:ln>
                  <a:noFill/>
                </a:ln>
                <a:solidFill>
                  <a:srgbClr val="181818"/>
                </a:solidFill>
                <a:effectLst/>
                <a:uLnTx/>
                <a:uFillTx/>
                <a:latin typeface="Ericsson Hilda"/>
                <a:cs typeface="+mn-cs"/>
              </a:rPr>
              <a:t>PCF</a:t>
            </a:r>
          </a:p>
        </p:txBody>
      </p:sp>
      <p:sp>
        <p:nvSpPr>
          <p:cNvPr id="45" name="Rectangle: Rounded Corners 44">
            <a:extLst>
              <a:ext uri="{FF2B5EF4-FFF2-40B4-BE49-F238E27FC236}">
                <a16:creationId xmlns:a16="http://schemas.microsoft.com/office/drawing/2014/main" id="{145FFABE-5441-4FF4-9B92-34BC144FE7D6}"/>
              </a:ext>
            </a:extLst>
          </p:cNvPr>
          <p:cNvSpPr/>
          <p:nvPr/>
        </p:nvSpPr>
        <p:spPr bwMode="auto">
          <a:xfrm>
            <a:off x="8312320" y="1551862"/>
            <a:ext cx="777190" cy="366834"/>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MB-SMF</a:t>
            </a:r>
          </a:p>
        </p:txBody>
      </p:sp>
      <p:sp>
        <p:nvSpPr>
          <p:cNvPr id="46" name="Rectangle: Rounded Corners 45">
            <a:extLst>
              <a:ext uri="{FF2B5EF4-FFF2-40B4-BE49-F238E27FC236}">
                <a16:creationId xmlns:a16="http://schemas.microsoft.com/office/drawing/2014/main" id="{E647A964-81F6-4A64-955E-09868F6C12CD}"/>
              </a:ext>
            </a:extLst>
          </p:cNvPr>
          <p:cNvSpPr/>
          <p:nvPr/>
        </p:nvSpPr>
        <p:spPr bwMode="auto">
          <a:xfrm>
            <a:off x="10798216" y="1551862"/>
            <a:ext cx="631288" cy="366834"/>
          </a:xfrm>
          <a:prstGeom prst="roundRect">
            <a:avLst/>
          </a:prstGeom>
          <a:solidFill>
            <a:srgbClr val="0082F0">
              <a:lumMod val="40000"/>
              <a:lumOff val="60000"/>
            </a:srgbClr>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0" i="0" u="none" strike="noStrike" kern="1000" cap="none" spc="-30" normalizeH="0" baseline="0" noProof="0" dirty="0">
                <a:ln>
                  <a:noFill/>
                </a:ln>
                <a:solidFill>
                  <a:srgbClr val="181818"/>
                </a:solidFill>
                <a:effectLst/>
                <a:uLnTx/>
                <a:uFillTx/>
                <a:latin typeface="Ericsson Hilda"/>
                <a:cs typeface="+mn-cs"/>
              </a:rPr>
              <a:t>AF</a:t>
            </a:r>
          </a:p>
        </p:txBody>
      </p:sp>
      <p:cxnSp>
        <p:nvCxnSpPr>
          <p:cNvPr id="47" name="Straight Arrow Connector 46">
            <a:extLst>
              <a:ext uri="{FF2B5EF4-FFF2-40B4-BE49-F238E27FC236}">
                <a16:creationId xmlns:a16="http://schemas.microsoft.com/office/drawing/2014/main" id="{B5BC6E71-1E79-450C-883F-4091A4B0794A}"/>
              </a:ext>
            </a:extLst>
          </p:cNvPr>
          <p:cNvCxnSpPr>
            <a:cxnSpLocks/>
          </p:cNvCxnSpPr>
          <p:nvPr/>
        </p:nvCxnSpPr>
        <p:spPr bwMode="auto">
          <a:xfrm flipH="1">
            <a:off x="7446700" y="2310843"/>
            <a:ext cx="3745960"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48" name="Straight Arrow Connector 47">
            <a:extLst>
              <a:ext uri="{FF2B5EF4-FFF2-40B4-BE49-F238E27FC236}">
                <a16:creationId xmlns:a16="http://schemas.microsoft.com/office/drawing/2014/main" id="{AC46A42A-A01F-49CF-90CE-660C9F6923A0}"/>
              </a:ext>
            </a:extLst>
          </p:cNvPr>
          <p:cNvCxnSpPr>
            <a:cxnSpLocks/>
          </p:cNvCxnSpPr>
          <p:nvPr/>
        </p:nvCxnSpPr>
        <p:spPr bwMode="auto">
          <a:xfrm flipH="1">
            <a:off x="7436852" y="2417984"/>
            <a:ext cx="3755808" cy="0"/>
          </a:xfrm>
          <a:prstGeom prst="straightConnector1">
            <a:avLst/>
          </a:prstGeom>
          <a:solidFill>
            <a:schemeClr val="accent1"/>
          </a:solidFill>
          <a:ln w="9525" cap="flat" cmpd="sng" algn="ctr">
            <a:solidFill>
              <a:schemeClr val="tx1"/>
            </a:solidFill>
            <a:prstDash val="dash"/>
            <a:round/>
            <a:headEnd type="triangle" w="med" len="med"/>
            <a:tailEnd type="none" w="med" len="med"/>
          </a:ln>
          <a:effectLst/>
        </p:spPr>
      </p:cxnSp>
      <p:sp>
        <p:nvSpPr>
          <p:cNvPr id="49" name="TextBox 48">
            <a:extLst>
              <a:ext uri="{FF2B5EF4-FFF2-40B4-BE49-F238E27FC236}">
                <a16:creationId xmlns:a16="http://schemas.microsoft.com/office/drawing/2014/main" id="{B437CBE5-1C6C-43C1-966A-5D0717982E36}"/>
              </a:ext>
            </a:extLst>
          </p:cNvPr>
          <p:cNvSpPr txBox="1"/>
          <p:nvPr/>
        </p:nvSpPr>
        <p:spPr>
          <a:xfrm>
            <a:off x="8748435" y="2487550"/>
            <a:ext cx="2469451" cy="246221"/>
          </a:xfrm>
          <a:prstGeom prst="rect">
            <a:avLst/>
          </a:prstGeom>
          <a:noFill/>
        </p:spPr>
        <p:txBody>
          <a:bodyPr wrap="square" rtlCol="0">
            <a:spAutoFit/>
          </a:bodyPr>
          <a:lstStyle/>
          <a:p>
            <a:r>
              <a:rPr lang="en-US" dirty="0"/>
              <a:t>MB Session Start (service requirement)</a:t>
            </a:r>
          </a:p>
        </p:txBody>
      </p:sp>
      <p:cxnSp>
        <p:nvCxnSpPr>
          <p:cNvPr id="50" name="Straight Connector 49">
            <a:extLst>
              <a:ext uri="{FF2B5EF4-FFF2-40B4-BE49-F238E27FC236}">
                <a16:creationId xmlns:a16="http://schemas.microsoft.com/office/drawing/2014/main" id="{AB5D222B-A260-4552-BBD4-5D2102568F48}"/>
              </a:ext>
            </a:extLst>
          </p:cNvPr>
          <p:cNvCxnSpPr>
            <a:cxnSpLocks/>
          </p:cNvCxnSpPr>
          <p:nvPr/>
        </p:nvCxnSpPr>
        <p:spPr bwMode="auto">
          <a:xfrm>
            <a:off x="7422927" y="1966287"/>
            <a:ext cx="0" cy="134297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1" name="Straight Connector 50">
            <a:extLst>
              <a:ext uri="{FF2B5EF4-FFF2-40B4-BE49-F238E27FC236}">
                <a16:creationId xmlns:a16="http://schemas.microsoft.com/office/drawing/2014/main" id="{5CE4A3EA-AE4C-4EBB-9E31-19D831957971}"/>
              </a:ext>
            </a:extLst>
          </p:cNvPr>
          <p:cNvCxnSpPr>
            <a:cxnSpLocks/>
          </p:cNvCxnSpPr>
          <p:nvPr/>
        </p:nvCxnSpPr>
        <p:spPr bwMode="auto">
          <a:xfrm>
            <a:off x="8734651" y="1922899"/>
            <a:ext cx="0" cy="134297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2" name="Straight Connector 51">
            <a:extLst>
              <a:ext uri="{FF2B5EF4-FFF2-40B4-BE49-F238E27FC236}">
                <a16:creationId xmlns:a16="http://schemas.microsoft.com/office/drawing/2014/main" id="{22C1EB8F-A721-4348-B646-5B10D1A29818}"/>
              </a:ext>
            </a:extLst>
          </p:cNvPr>
          <p:cNvCxnSpPr>
            <a:cxnSpLocks/>
          </p:cNvCxnSpPr>
          <p:nvPr/>
        </p:nvCxnSpPr>
        <p:spPr bwMode="auto">
          <a:xfrm>
            <a:off x="11217150" y="1949507"/>
            <a:ext cx="0" cy="1316371"/>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3" name="Rectangle: Rounded Corners 52">
            <a:extLst>
              <a:ext uri="{FF2B5EF4-FFF2-40B4-BE49-F238E27FC236}">
                <a16:creationId xmlns:a16="http://schemas.microsoft.com/office/drawing/2014/main" id="{F9890092-3E38-437F-AB16-62FDEBA6E51C}"/>
              </a:ext>
            </a:extLst>
          </p:cNvPr>
          <p:cNvSpPr/>
          <p:nvPr/>
        </p:nvSpPr>
        <p:spPr bwMode="auto">
          <a:xfrm>
            <a:off x="6935113" y="959312"/>
            <a:ext cx="4963396" cy="3153562"/>
          </a:xfrm>
          <a:prstGeom prst="round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54" name="TextBox 53">
            <a:extLst>
              <a:ext uri="{FF2B5EF4-FFF2-40B4-BE49-F238E27FC236}">
                <a16:creationId xmlns:a16="http://schemas.microsoft.com/office/drawing/2014/main" id="{9773C65D-0713-4215-989A-2CB6B6C912CD}"/>
              </a:ext>
            </a:extLst>
          </p:cNvPr>
          <p:cNvSpPr txBox="1"/>
          <p:nvPr/>
        </p:nvSpPr>
        <p:spPr>
          <a:xfrm>
            <a:off x="7368982" y="2096446"/>
            <a:ext cx="2406009" cy="246221"/>
          </a:xfrm>
          <a:prstGeom prst="rect">
            <a:avLst/>
          </a:prstGeom>
          <a:noFill/>
        </p:spPr>
        <p:txBody>
          <a:bodyPr wrap="square" rtlCol="0">
            <a:spAutoFit/>
          </a:bodyPr>
          <a:lstStyle/>
          <a:p>
            <a:r>
              <a:rPr lang="en-US" dirty="0"/>
              <a:t>Authorizing MBS Session</a:t>
            </a:r>
          </a:p>
        </p:txBody>
      </p:sp>
      <p:cxnSp>
        <p:nvCxnSpPr>
          <p:cNvPr id="55" name="Straight Arrow Connector 54">
            <a:extLst>
              <a:ext uri="{FF2B5EF4-FFF2-40B4-BE49-F238E27FC236}">
                <a16:creationId xmlns:a16="http://schemas.microsoft.com/office/drawing/2014/main" id="{2014C997-64BD-4256-8663-B85F4D74C1C5}"/>
              </a:ext>
            </a:extLst>
          </p:cNvPr>
          <p:cNvCxnSpPr>
            <a:cxnSpLocks/>
          </p:cNvCxnSpPr>
          <p:nvPr/>
        </p:nvCxnSpPr>
        <p:spPr bwMode="auto">
          <a:xfrm>
            <a:off x="8720868" y="2732885"/>
            <a:ext cx="24717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sp>
        <p:nvSpPr>
          <p:cNvPr id="56" name="TextBox 55">
            <a:extLst>
              <a:ext uri="{FF2B5EF4-FFF2-40B4-BE49-F238E27FC236}">
                <a16:creationId xmlns:a16="http://schemas.microsoft.com/office/drawing/2014/main" id="{01D76158-0391-4A6B-853C-4DAB20470C51}"/>
              </a:ext>
            </a:extLst>
          </p:cNvPr>
          <p:cNvSpPr txBox="1"/>
          <p:nvPr/>
        </p:nvSpPr>
        <p:spPr>
          <a:xfrm>
            <a:off x="8770619" y="2826921"/>
            <a:ext cx="2469451" cy="246221"/>
          </a:xfrm>
          <a:prstGeom prst="rect">
            <a:avLst/>
          </a:prstGeom>
          <a:noFill/>
        </p:spPr>
        <p:txBody>
          <a:bodyPr wrap="square" rtlCol="0">
            <a:spAutoFit/>
          </a:bodyPr>
          <a:lstStyle/>
          <a:p>
            <a:r>
              <a:rPr lang="en-US" dirty="0"/>
              <a:t>MB Session Start Response</a:t>
            </a:r>
          </a:p>
        </p:txBody>
      </p:sp>
      <p:cxnSp>
        <p:nvCxnSpPr>
          <p:cNvPr id="58" name="Straight Arrow Connector 57">
            <a:extLst>
              <a:ext uri="{FF2B5EF4-FFF2-40B4-BE49-F238E27FC236}">
                <a16:creationId xmlns:a16="http://schemas.microsoft.com/office/drawing/2014/main" id="{52C5D305-0AD5-44C2-A48A-EDCDC4E4662D}"/>
              </a:ext>
            </a:extLst>
          </p:cNvPr>
          <p:cNvCxnSpPr>
            <a:cxnSpLocks/>
          </p:cNvCxnSpPr>
          <p:nvPr/>
        </p:nvCxnSpPr>
        <p:spPr bwMode="auto">
          <a:xfrm>
            <a:off x="8748819" y="3064579"/>
            <a:ext cx="2491251" cy="0"/>
          </a:xfrm>
          <a:prstGeom prst="straightConnector1">
            <a:avLst/>
          </a:prstGeom>
          <a:solidFill>
            <a:schemeClr val="accent1"/>
          </a:solidFill>
          <a:ln w="9525" cap="flat" cmpd="sng" algn="ctr">
            <a:solidFill>
              <a:schemeClr val="tx1"/>
            </a:solidFill>
            <a:prstDash val="solid"/>
            <a:round/>
            <a:headEnd type="none" w="med" len="med"/>
            <a:tailEnd type="triangle" w="med" len="med"/>
          </a:ln>
          <a:effectLst/>
        </p:spPr>
      </p:cxnSp>
      <p:sp>
        <p:nvSpPr>
          <p:cNvPr id="15" name="Rectangle 14">
            <a:extLst>
              <a:ext uri="{FF2B5EF4-FFF2-40B4-BE49-F238E27FC236}">
                <a16:creationId xmlns:a16="http://schemas.microsoft.com/office/drawing/2014/main" id="{D17D88BF-07F8-4F93-AAAE-4A2A30593096}"/>
              </a:ext>
            </a:extLst>
          </p:cNvPr>
          <p:cNvSpPr/>
          <p:nvPr/>
        </p:nvSpPr>
        <p:spPr>
          <a:xfrm>
            <a:off x="7068875" y="1021670"/>
            <a:ext cx="4062000" cy="2800767"/>
          </a:xfrm>
          <a:prstGeom prst="rect">
            <a:avLst/>
          </a:prstGeom>
        </p:spPr>
        <p:txBody>
          <a:bodyPr wrap="square">
            <a:spAutoFit/>
          </a:bodyPr>
          <a:lstStyle/>
          <a:p>
            <a:r>
              <a:rPr lang="en-US" sz="1100" b="1" dirty="0"/>
              <a:t>Q1: For trusted AF, NEF may not be needed. If so, public safety AS would be impacted to do authorization first and then do MBS Session start ?</a:t>
            </a:r>
          </a:p>
          <a:p>
            <a:endParaRPr lang="en-US" sz="1100" b="1" dirty="0"/>
          </a:p>
          <a:p>
            <a:endParaRPr lang="en-US" sz="1100" b="1" dirty="0"/>
          </a:p>
          <a:p>
            <a:endParaRPr lang="en-US" sz="1100" b="1" dirty="0"/>
          </a:p>
          <a:p>
            <a:endParaRPr lang="en-US" sz="1100" b="1" dirty="0"/>
          </a:p>
          <a:p>
            <a:endParaRPr lang="en-US" sz="1100" b="1" dirty="0"/>
          </a:p>
          <a:p>
            <a:endParaRPr lang="en-US" sz="1100" b="1" dirty="0"/>
          </a:p>
          <a:p>
            <a:endParaRPr lang="en-US" sz="1100" b="1" dirty="0"/>
          </a:p>
          <a:p>
            <a:endParaRPr lang="en-US" sz="1100" b="1" dirty="0"/>
          </a:p>
          <a:p>
            <a:endParaRPr lang="en-US" sz="1100" b="1" dirty="0"/>
          </a:p>
          <a:p>
            <a:endParaRPr lang="en-US" sz="1100" b="1" dirty="0"/>
          </a:p>
          <a:p>
            <a:endParaRPr lang="en-US" sz="1100" b="1" dirty="0"/>
          </a:p>
          <a:p>
            <a:r>
              <a:rPr lang="en-US" sz="1100" b="1" dirty="0">
                <a:solidFill>
                  <a:srgbClr val="FF0000"/>
                </a:solidFill>
              </a:rPr>
              <a:t>Nokia Reply: Public safety would use MB2 interface and MBSF. Thus, no impact </a:t>
            </a:r>
          </a:p>
        </p:txBody>
      </p:sp>
      <p:sp>
        <p:nvSpPr>
          <p:cNvPr id="28" name="Speech Bubble: Rectangle with Corners Rounded 27">
            <a:extLst>
              <a:ext uri="{FF2B5EF4-FFF2-40B4-BE49-F238E27FC236}">
                <a16:creationId xmlns:a16="http://schemas.microsoft.com/office/drawing/2014/main" id="{C254DE56-35FD-49DD-A78A-752FFD6182A6}"/>
              </a:ext>
            </a:extLst>
          </p:cNvPr>
          <p:cNvSpPr/>
          <p:nvPr/>
        </p:nvSpPr>
        <p:spPr bwMode="auto">
          <a:xfrm>
            <a:off x="9314756" y="3915587"/>
            <a:ext cx="2996293" cy="1169550"/>
          </a:xfrm>
          <a:prstGeom prst="wedgeRoundRectCallout">
            <a:avLst>
              <a:gd name="adj1" fmla="val -57861"/>
              <a:gd name="adj2" fmla="val -71325"/>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kumimoji="0" lang="en-US" sz="1000" b="0" i="0" u="none" strike="noStrike" cap="none" normalizeH="0" baseline="0" dirty="0">
                <a:ln>
                  <a:noFill/>
                </a:ln>
                <a:solidFill>
                  <a:schemeClr val="tx1"/>
                </a:solidFill>
                <a:effectLst/>
                <a:highlight>
                  <a:srgbClr val="FFFF00"/>
                </a:highlight>
                <a:latin typeface="Arial" charset="0"/>
              </a:rPr>
              <a:t>Ericsson comment </a:t>
            </a:r>
            <a:r>
              <a:rPr lang="en-US" dirty="0">
                <a:highlight>
                  <a:srgbClr val="FFFF00"/>
                </a:highlight>
                <a:latin typeface="Arial" charset="0"/>
              </a:rPr>
              <a:t>in r1: </a:t>
            </a:r>
          </a:p>
          <a:p>
            <a:endParaRPr lang="en-US" dirty="0">
              <a:highlight>
                <a:srgbClr val="FFFF00"/>
              </a:highlight>
              <a:latin typeface="Arial" charset="0"/>
            </a:endParaRPr>
          </a:p>
          <a:p>
            <a:r>
              <a:rPr lang="en-US" dirty="0">
                <a:highlight>
                  <a:srgbClr val="FFFF00"/>
                </a:highlight>
                <a:latin typeface="Arial" charset="0"/>
              </a:rPr>
              <a:t>Nokia seems to assume that 5MBS can only be used for Public Safety via MB2 and there is no possibility to adapt to SBI architecture, which in my view is a severe limitation of 5MBS. </a:t>
            </a:r>
          </a:p>
        </p:txBody>
      </p:sp>
      <p:sp>
        <p:nvSpPr>
          <p:cNvPr id="31" name="Speech Bubble: Rectangle with Corners Rounded 30">
            <a:extLst>
              <a:ext uri="{FF2B5EF4-FFF2-40B4-BE49-F238E27FC236}">
                <a16:creationId xmlns:a16="http://schemas.microsoft.com/office/drawing/2014/main" id="{777FECAA-6508-427B-AD94-6BB7F460C670}"/>
              </a:ext>
            </a:extLst>
          </p:cNvPr>
          <p:cNvSpPr/>
          <p:nvPr/>
        </p:nvSpPr>
        <p:spPr bwMode="auto">
          <a:xfrm>
            <a:off x="9282792" y="5324291"/>
            <a:ext cx="2813375" cy="705126"/>
          </a:xfrm>
          <a:prstGeom prst="wedgeRoundRectCallout">
            <a:avLst>
              <a:gd name="adj1" fmla="val -56598"/>
              <a:gd name="adj2" fmla="val -62710"/>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kumimoji="0" lang="en-US" sz="1000" b="0" i="0" u="none" strike="noStrike" cap="none" normalizeH="0" baseline="0" dirty="0">
                <a:ln>
                  <a:noFill/>
                </a:ln>
                <a:solidFill>
                  <a:schemeClr val="tx1"/>
                </a:solidFill>
                <a:effectLst/>
                <a:highlight>
                  <a:srgbClr val="FFFF00"/>
                </a:highlight>
                <a:latin typeface="Arial" charset="0"/>
              </a:rPr>
              <a:t>Ericsson comment </a:t>
            </a:r>
            <a:r>
              <a:rPr lang="en-US" dirty="0">
                <a:highlight>
                  <a:srgbClr val="FFFF00"/>
                </a:highlight>
                <a:latin typeface="Arial" charset="0"/>
              </a:rPr>
              <a:t>in r1: </a:t>
            </a:r>
          </a:p>
          <a:p>
            <a:r>
              <a:rPr lang="en-US" dirty="0">
                <a:highlight>
                  <a:srgbClr val="FFFF00"/>
                </a:highlight>
                <a:latin typeface="Arial" charset="0"/>
              </a:rPr>
              <a:t>What do we want to achieve with PCF for MBS Session management ? Why introducing such complexity? </a:t>
            </a:r>
          </a:p>
        </p:txBody>
      </p:sp>
    </p:spTree>
    <p:extLst>
      <p:ext uri="{BB962C8B-B14F-4D97-AF65-F5344CB8AC3E}">
        <p14:creationId xmlns:p14="http://schemas.microsoft.com/office/powerpoint/2010/main" val="21525753"/>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330362" y="49446"/>
            <a:ext cx="5765638" cy="427565"/>
          </a:xfrm>
        </p:spPr>
        <p:txBody>
          <a:bodyPr/>
          <a:lstStyle/>
          <a:p>
            <a:r>
              <a:rPr lang="en-US" sz="2400" b="1" dirty="0"/>
              <a:t>Answers to Questions by Ericsson</a:t>
            </a:r>
          </a:p>
          <a:p>
            <a:endParaRPr lang="en-US" b="1" dirty="0"/>
          </a:p>
        </p:txBody>
      </p:sp>
      <p:pic>
        <p:nvPicPr>
          <p:cNvPr id="10" name="Picture 9">
            <a:extLst>
              <a:ext uri="{FF2B5EF4-FFF2-40B4-BE49-F238E27FC236}">
                <a16:creationId xmlns:a16="http://schemas.microsoft.com/office/drawing/2014/main" id="{75C2EE02-A6FA-4F40-8624-23098E60BCFA}"/>
              </a:ext>
            </a:extLst>
          </p:cNvPr>
          <p:cNvPicPr>
            <a:picLocks noChangeAspect="1"/>
          </p:cNvPicPr>
          <p:nvPr/>
        </p:nvPicPr>
        <p:blipFill>
          <a:blip r:embed="rId2"/>
          <a:stretch>
            <a:fillRect/>
          </a:stretch>
        </p:blipFill>
        <p:spPr>
          <a:xfrm>
            <a:off x="1434074" y="1516353"/>
            <a:ext cx="5360894" cy="4726573"/>
          </a:xfrm>
          <a:prstGeom prst="rect">
            <a:avLst/>
          </a:prstGeom>
          <a:ln>
            <a:solidFill>
              <a:schemeClr val="tx1"/>
            </a:solidFill>
          </a:ln>
        </p:spPr>
      </p:pic>
      <p:sp>
        <p:nvSpPr>
          <p:cNvPr id="27" name="Rectangle: Rounded Corners 26">
            <a:extLst>
              <a:ext uri="{FF2B5EF4-FFF2-40B4-BE49-F238E27FC236}">
                <a16:creationId xmlns:a16="http://schemas.microsoft.com/office/drawing/2014/main" id="{F506BD1A-59C3-4620-BCEE-7E7609DBED29}"/>
              </a:ext>
            </a:extLst>
          </p:cNvPr>
          <p:cNvSpPr/>
          <p:nvPr/>
        </p:nvSpPr>
        <p:spPr bwMode="auto">
          <a:xfrm>
            <a:off x="1972235" y="5253319"/>
            <a:ext cx="1479177" cy="233082"/>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8" name="Rectangle: Rounded Corners 27">
            <a:extLst>
              <a:ext uri="{FF2B5EF4-FFF2-40B4-BE49-F238E27FC236}">
                <a16:creationId xmlns:a16="http://schemas.microsoft.com/office/drawing/2014/main" id="{FA0E3F21-56F9-4B4E-818B-DBFA64334933}"/>
              </a:ext>
            </a:extLst>
          </p:cNvPr>
          <p:cNvSpPr/>
          <p:nvPr/>
        </p:nvSpPr>
        <p:spPr bwMode="auto">
          <a:xfrm>
            <a:off x="3926541" y="4276167"/>
            <a:ext cx="1479177" cy="286870"/>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9" name="Content Placeholder 2">
            <a:extLst>
              <a:ext uri="{FF2B5EF4-FFF2-40B4-BE49-F238E27FC236}">
                <a16:creationId xmlns:a16="http://schemas.microsoft.com/office/drawing/2014/main" id="{7AE71F1D-FBF5-4CDE-8F2B-4FB32C9B17FC}"/>
              </a:ext>
            </a:extLst>
          </p:cNvPr>
          <p:cNvSpPr txBox="1">
            <a:spLocks/>
          </p:cNvSpPr>
          <p:nvPr/>
        </p:nvSpPr>
        <p:spPr>
          <a:xfrm>
            <a:off x="1064222" y="708728"/>
            <a:ext cx="8474225" cy="692727"/>
          </a:xfrm>
          <a:prstGeom prst="rect">
            <a:avLst/>
          </a:prstGeom>
          <a:no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r>
              <a:rPr lang="en-GB" sz="1800" b="1" dirty="0">
                <a:hlinkClick r:id="rId3"/>
              </a:rPr>
              <a:t>S2-2102727</a:t>
            </a:r>
            <a:r>
              <a:rPr lang="en-GB" sz="1800" b="1" dirty="0"/>
              <a:t> </a:t>
            </a:r>
            <a:r>
              <a:rPr lang="en-GB" sz="1800" dirty="0"/>
              <a:t>Update the MBS Session Configuration Procedure</a:t>
            </a:r>
            <a:endParaRPr lang="en-US" dirty="0"/>
          </a:p>
        </p:txBody>
      </p:sp>
      <p:sp>
        <p:nvSpPr>
          <p:cNvPr id="16" name="TextBox 15">
            <a:extLst>
              <a:ext uri="{FF2B5EF4-FFF2-40B4-BE49-F238E27FC236}">
                <a16:creationId xmlns:a16="http://schemas.microsoft.com/office/drawing/2014/main" id="{63344E09-F443-4A68-B83A-52E01ABFE418}"/>
              </a:ext>
            </a:extLst>
          </p:cNvPr>
          <p:cNvSpPr txBox="1"/>
          <p:nvPr/>
        </p:nvSpPr>
        <p:spPr>
          <a:xfrm>
            <a:off x="7445047" y="4563037"/>
            <a:ext cx="3725716" cy="1631216"/>
          </a:xfrm>
          <a:prstGeom prst="rect">
            <a:avLst/>
          </a:prstGeom>
          <a:solidFill>
            <a:schemeClr val="bg1"/>
          </a:solidFill>
          <a:ln>
            <a:solidFill>
              <a:schemeClr val="tx1"/>
            </a:solidFill>
          </a:ln>
        </p:spPr>
        <p:txBody>
          <a:bodyPr wrap="square" rtlCol="0">
            <a:spAutoFit/>
          </a:bodyPr>
          <a:lstStyle/>
          <a:p>
            <a:r>
              <a:rPr lang="en-US" b="1" dirty="0"/>
              <a:t>Q: Establishment or Notify? </a:t>
            </a:r>
          </a:p>
          <a:p>
            <a:r>
              <a:rPr lang="en-US" b="1" dirty="0"/>
              <a:t>Notify does not work as there is no MBS policy association established yet.</a:t>
            </a:r>
          </a:p>
          <a:p>
            <a:endParaRPr lang="en-US" b="1" dirty="0"/>
          </a:p>
          <a:p>
            <a:r>
              <a:rPr lang="en-US" b="1" dirty="0">
                <a:solidFill>
                  <a:srgbClr val="FF0000"/>
                </a:solidFill>
              </a:rPr>
              <a:t>Nokia: Agree, would need to be establishment</a:t>
            </a:r>
          </a:p>
          <a:p>
            <a:endParaRPr lang="en-US" b="1" dirty="0">
              <a:solidFill>
                <a:srgbClr val="FF0000"/>
              </a:solidFill>
            </a:endParaRPr>
          </a:p>
          <a:p>
            <a:r>
              <a:rPr lang="en-US" b="1" dirty="0">
                <a:solidFill>
                  <a:srgbClr val="2A6EA8"/>
                </a:solidFill>
              </a:rPr>
              <a:t>Tencent: Agree, the MBS Policy Association should be first established from the NEF/MBSF to the MB-SMF, then a notify message is sent from the NEF/MBSF to the MB-SMF. For simplicity, the establish steps are not show here</a:t>
            </a:r>
          </a:p>
        </p:txBody>
      </p:sp>
      <p:cxnSp>
        <p:nvCxnSpPr>
          <p:cNvPr id="17" name="Straight Arrow Connector 16">
            <a:extLst>
              <a:ext uri="{FF2B5EF4-FFF2-40B4-BE49-F238E27FC236}">
                <a16:creationId xmlns:a16="http://schemas.microsoft.com/office/drawing/2014/main" id="{7B56D1C2-267D-4299-95BA-EB2E06AC8648}"/>
              </a:ext>
            </a:extLst>
          </p:cNvPr>
          <p:cNvCxnSpPr>
            <a:cxnSpLocks/>
            <a:stCxn id="16" idx="1"/>
          </p:cNvCxnSpPr>
          <p:nvPr/>
        </p:nvCxnSpPr>
        <p:spPr bwMode="auto">
          <a:xfrm flipH="1">
            <a:off x="3451413" y="5378645"/>
            <a:ext cx="3993634" cy="10775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9" name="Rectangle: Rounded Corners 18">
            <a:extLst>
              <a:ext uri="{FF2B5EF4-FFF2-40B4-BE49-F238E27FC236}">
                <a16:creationId xmlns:a16="http://schemas.microsoft.com/office/drawing/2014/main" id="{95B91333-B5BA-4F60-88FF-2281B173B0E8}"/>
              </a:ext>
            </a:extLst>
          </p:cNvPr>
          <p:cNvSpPr/>
          <p:nvPr/>
        </p:nvSpPr>
        <p:spPr bwMode="auto">
          <a:xfrm>
            <a:off x="3074893" y="4885767"/>
            <a:ext cx="1479177" cy="286870"/>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011751917"/>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63032" y="106827"/>
            <a:ext cx="5596363" cy="427565"/>
          </a:xfrm>
        </p:spPr>
        <p:txBody>
          <a:bodyPr/>
          <a:lstStyle/>
          <a:p>
            <a:r>
              <a:rPr lang="en-US" sz="2400" b="1" dirty="0"/>
              <a:t>Answers to Questions by Ericsson</a:t>
            </a:r>
          </a:p>
          <a:p>
            <a:endParaRPr lang="en-US" b="1" dirty="0"/>
          </a:p>
        </p:txBody>
      </p:sp>
      <p:sp>
        <p:nvSpPr>
          <p:cNvPr id="87" name="Content Placeholder 2">
            <a:extLst>
              <a:ext uri="{FF2B5EF4-FFF2-40B4-BE49-F238E27FC236}">
                <a16:creationId xmlns:a16="http://schemas.microsoft.com/office/drawing/2014/main" id="{BF68698E-EAA5-4F3E-A763-EA8D0F49DD01}"/>
              </a:ext>
            </a:extLst>
          </p:cNvPr>
          <p:cNvSpPr txBox="1">
            <a:spLocks/>
          </p:cNvSpPr>
          <p:nvPr/>
        </p:nvSpPr>
        <p:spPr>
          <a:xfrm>
            <a:off x="330362" y="534392"/>
            <a:ext cx="8481944" cy="427565"/>
          </a:xfrm>
          <a:prstGeom prst="rect">
            <a:avLst/>
          </a:prstGeom>
          <a:no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r>
              <a:rPr lang="en-GB" b="1" u="sng" dirty="0">
                <a:hlinkClick r:id="rId2"/>
              </a:rPr>
              <a:t>S2-2102439</a:t>
            </a:r>
            <a:r>
              <a:rPr lang="en-GB" b="1" u="sng" dirty="0"/>
              <a:t> </a:t>
            </a:r>
            <a:r>
              <a:rPr lang="en-GB" b="1" dirty="0"/>
              <a:t>Policy control for Multicast and Broadcast services   </a:t>
            </a:r>
            <a:endParaRPr lang="en-US" sz="2400" dirty="0"/>
          </a:p>
        </p:txBody>
      </p:sp>
      <p:pic>
        <p:nvPicPr>
          <p:cNvPr id="5" name="Picture 4">
            <a:extLst>
              <a:ext uri="{FF2B5EF4-FFF2-40B4-BE49-F238E27FC236}">
                <a16:creationId xmlns:a16="http://schemas.microsoft.com/office/drawing/2014/main" id="{F80BCC32-554E-4C4A-8032-294140BAA397}"/>
              </a:ext>
            </a:extLst>
          </p:cNvPr>
          <p:cNvPicPr>
            <a:picLocks noChangeAspect="1"/>
          </p:cNvPicPr>
          <p:nvPr/>
        </p:nvPicPr>
        <p:blipFill>
          <a:blip r:embed="rId3"/>
          <a:stretch>
            <a:fillRect/>
          </a:stretch>
        </p:blipFill>
        <p:spPr>
          <a:xfrm>
            <a:off x="247932" y="1039905"/>
            <a:ext cx="6645928" cy="5127183"/>
          </a:xfrm>
          <a:prstGeom prst="rect">
            <a:avLst/>
          </a:prstGeom>
          <a:ln>
            <a:solidFill>
              <a:schemeClr val="tx1"/>
            </a:solidFill>
          </a:ln>
        </p:spPr>
      </p:pic>
      <p:sp>
        <p:nvSpPr>
          <p:cNvPr id="18" name="TextBox 17">
            <a:extLst>
              <a:ext uri="{FF2B5EF4-FFF2-40B4-BE49-F238E27FC236}">
                <a16:creationId xmlns:a16="http://schemas.microsoft.com/office/drawing/2014/main" id="{818920C2-4D15-41E3-BAD3-22AB3811904C}"/>
              </a:ext>
            </a:extLst>
          </p:cNvPr>
          <p:cNvSpPr txBox="1"/>
          <p:nvPr/>
        </p:nvSpPr>
        <p:spPr>
          <a:xfrm>
            <a:off x="7180730" y="1694328"/>
            <a:ext cx="3935505" cy="707886"/>
          </a:xfrm>
          <a:prstGeom prst="rect">
            <a:avLst/>
          </a:prstGeom>
          <a:solidFill>
            <a:schemeClr val="bg1"/>
          </a:solidFill>
          <a:ln>
            <a:solidFill>
              <a:schemeClr val="tx1"/>
            </a:solidFill>
          </a:ln>
        </p:spPr>
        <p:txBody>
          <a:bodyPr wrap="square" rtlCol="0">
            <a:spAutoFit/>
          </a:bodyPr>
          <a:lstStyle/>
          <a:p>
            <a:r>
              <a:rPr lang="en-US" b="1" dirty="0"/>
              <a:t>Q1: Why is Session binding needed? </a:t>
            </a:r>
          </a:p>
          <a:p>
            <a:endParaRPr lang="en-US" b="1" dirty="0"/>
          </a:p>
          <a:p>
            <a:r>
              <a:rPr lang="en-US" b="1" dirty="0">
                <a:solidFill>
                  <a:srgbClr val="FF0000"/>
                </a:solidFill>
              </a:rPr>
              <a:t>Nokia: AF and MB-SMF both establish connections towards the PCF</a:t>
            </a:r>
          </a:p>
        </p:txBody>
      </p:sp>
      <p:cxnSp>
        <p:nvCxnSpPr>
          <p:cNvPr id="9" name="Straight Arrow Connector 8">
            <a:extLst>
              <a:ext uri="{FF2B5EF4-FFF2-40B4-BE49-F238E27FC236}">
                <a16:creationId xmlns:a16="http://schemas.microsoft.com/office/drawing/2014/main" id="{D4992F26-8D82-44AC-99AF-2DA061684C60}"/>
              </a:ext>
            </a:extLst>
          </p:cNvPr>
          <p:cNvCxnSpPr>
            <a:cxnSpLocks/>
            <a:stCxn id="18" idx="1"/>
          </p:cNvCxnSpPr>
          <p:nvPr/>
        </p:nvCxnSpPr>
        <p:spPr bwMode="auto">
          <a:xfrm flipH="1">
            <a:off x="6265066" y="2048271"/>
            <a:ext cx="915664" cy="8053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1" name="Rectangle: Rounded Corners 20">
            <a:extLst>
              <a:ext uri="{FF2B5EF4-FFF2-40B4-BE49-F238E27FC236}">
                <a16:creationId xmlns:a16="http://schemas.microsoft.com/office/drawing/2014/main" id="{7F82F94E-037E-45C2-B043-11F86E339BF7}"/>
              </a:ext>
            </a:extLst>
          </p:cNvPr>
          <p:cNvSpPr/>
          <p:nvPr/>
        </p:nvSpPr>
        <p:spPr bwMode="auto">
          <a:xfrm>
            <a:off x="703868" y="5145742"/>
            <a:ext cx="5889812" cy="405807"/>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2" name="TextBox 21">
            <a:extLst>
              <a:ext uri="{FF2B5EF4-FFF2-40B4-BE49-F238E27FC236}">
                <a16:creationId xmlns:a16="http://schemas.microsoft.com/office/drawing/2014/main" id="{8A20825C-F148-4827-9C81-1B8C7CDE106E}"/>
              </a:ext>
            </a:extLst>
          </p:cNvPr>
          <p:cNvSpPr txBox="1"/>
          <p:nvPr/>
        </p:nvSpPr>
        <p:spPr>
          <a:xfrm>
            <a:off x="7349796" y="4968845"/>
            <a:ext cx="3935505" cy="553998"/>
          </a:xfrm>
          <a:prstGeom prst="rect">
            <a:avLst/>
          </a:prstGeom>
          <a:solidFill>
            <a:schemeClr val="bg1"/>
          </a:solidFill>
          <a:ln>
            <a:solidFill>
              <a:schemeClr val="tx1"/>
            </a:solidFill>
          </a:ln>
        </p:spPr>
        <p:txBody>
          <a:bodyPr wrap="square" rtlCol="0">
            <a:spAutoFit/>
          </a:bodyPr>
          <a:lstStyle/>
          <a:p>
            <a:r>
              <a:rPr lang="en-US" b="1" dirty="0"/>
              <a:t>Q3: MB-SMF interacts with PCF when AF started the MBS Session, but not at UE join. </a:t>
            </a:r>
          </a:p>
          <a:p>
            <a:r>
              <a:rPr lang="en-US" b="1" dirty="0">
                <a:solidFill>
                  <a:srgbClr val="FF0000"/>
                </a:solidFill>
              </a:rPr>
              <a:t>Nokia: I agree. MB-SMF is unaware of UUs joining</a:t>
            </a:r>
          </a:p>
        </p:txBody>
      </p:sp>
      <p:cxnSp>
        <p:nvCxnSpPr>
          <p:cNvPr id="26" name="Straight Arrow Connector 25">
            <a:extLst>
              <a:ext uri="{FF2B5EF4-FFF2-40B4-BE49-F238E27FC236}">
                <a16:creationId xmlns:a16="http://schemas.microsoft.com/office/drawing/2014/main" id="{4A4B4375-DEF7-4F9E-9B8A-2946A2886FF5}"/>
              </a:ext>
            </a:extLst>
          </p:cNvPr>
          <p:cNvCxnSpPr>
            <a:cxnSpLocks/>
            <a:stCxn id="22" idx="1"/>
          </p:cNvCxnSpPr>
          <p:nvPr/>
        </p:nvCxnSpPr>
        <p:spPr bwMode="auto">
          <a:xfrm flipH="1">
            <a:off x="6593680" y="5245844"/>
            <a:ext cx="756116" cy="15747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0" name="Rectangle: Rounded Corners 29">
            <a:extLst>
              <a:ext uri="{FF2B5EF4-FFF2-40B4-BE49-F238E27FC236}">
                <a16:creationId xmlns:a16="http://schemas.microsoft.com/office/drawing/2014/main" id="{695DADA3-AB22-495B-8093-76C51D8F5DA1}"/>
              </a:ext>
            </a:extLst>
          </p:cNvPr>
          <p:cNvSpPr/>
          <p:nvPr/>
        </p:nvSpPr>
        <p:spPr bwMode="auto">
          <a:xfrm>
            <a:off x="625990" y="4124396"/>
            <a:ext cx="6106504" cy="604801"/>
          </a:xfrm>
          <a:prstGeom prst="round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1" name="TextBox 30">
            <a:extLst>
              <a:ext uri="{FF2B5EF4-FFF2-40B4-BE49-F238E27FC236}">
                <a16:creationId xmlns:a16="http://schemas.microsoft.com/office/drawing/2014/main" id="{D7173198-D46D-4F14-9D85-01C9E8EE6BB9}"/>
              </a:ext>
            </a:extLst>
          </p:cNvPr>
          <p:cNvSpPr txBox="1"/>
          <p:nvPr/>
        </p:nvSpPr>
        <p:spPr>
          <a:xfrm>
            <a:off x="7349796" y="4005023"/>
            <a:ext cx="3935505" cy="861774"/>
          </a:xfrm>
          <a:prstGeom prst="rect">
            <a:avLst/>
          </a:prstGeom>
          <a:solidFill>
            <a:schemeClr val="bg1"/>
          </a:solidFill>
          <a:ln>
            <a:solidFill>
              <a:schemeClr val="tx1"/>
            </a:solidFill>
          </a:ln>
        </p:spPr>
        <p:txBody>
          <a:bodyPr wrap="square" rtlCol="0">
            <a:spAutoFit/>
          </a:bodyPr>
          <a:lstStyle/>
          <a:p>
            <a:r>
              <a:rPr lang="en-US" b="1" dirty="0"/>
              <a:t>Q2: Do we have some examples what PCRT may be needed?</a:t>
            </a:r>
          </a:p>
          <a:p>
            <a:endParaRPr lang="en-US" b="1" dirty="0"/>
          </a:p>
          <a:p>
            <a:r>
              <a:rPr lang="en-US" b="1" dirty="0">
                <a:solidFill>
                  <a:srgbClr val="FF0000"/>
                </a:solidFill>
              </a:rPr>
              <a:t>Nokia: I left that FFS in my service proposal. Might be that we have nothing in the first release. Also depends on information provided by AMFs and SMFs</a:t>
            </a:r>
          </a:p>
        </p:txBody>
      </p:sp>
      <p:cxnSp>
        <p:nvCxnSpPr>
          <p:cNvPr id="32" name="Straight Arrow Connector 31">
            <a:extLst>
              <a:ext uri="{FF2B5EF4-FFF2-40B4-BE49-F238E27FC236}">
                <a16:creationId xmlns:a16="http://schemas.microsoft.com/office/drawing/2014/main" id="{B3614A8E-48A1-4635-8937-F1272F9B63C2}"/>
              </a:ext>
            </a:extLst>
          </p:cNvPr>
          <p:cNvCxnSpPr>
            <a:cxnSpLocks/>
            <a:stCxn id="31" idx="1"/>
          </p:cNvCxnSpPr>
          <p:nvPr/>
        </p:nvCxnSpPr>
        <p:spPr bwMode="auto">
          <a:xfrm flipH="1" flipV="1">
            <a:off x="6722898" y="4426796"/>
            <a:ext cx="626898" cy="911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3" name="Speech Bubble: Rectangle with Corners Rounded 12">
            <a:extLst>
              <a:ext uri="{FF2B5EF4-FFF2-40B4-BE49-F238E27FC236}">
                <a16:creationId xmlns:a16="http://schemas.microsoft.com/office/drawing/2014/main" id="{9D2E6906-0DB4-4935-ABE0-44F7B6040FFD}"/>
              </a:ext>
            </a:extLst>
          </p:cNvPr>
          <p:cNvSpPr/>
          <p:nvPr/>
        </p:nvSpPr>
        <p:spPr bwMode="auto">
          <a:xfrm>
            <a:off x="7895264" y="2619429"/>
            <a:ext cx="3306136" cy="809571"/>
          </a:xfrm>
          <a:prstGeom prst="wedgeRoundRectCallout">
            <a:avLst>
              <a:gd name="adj1" fmla="val -30973"/>
              <a:gd name="adj2" fmla="val -96813"/>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kumimoji="0" lang="en-US" sz="1000" b="0" i="0" u="none" strike="noStrike" cap="none" normalizeH="0" baseline="0" dirty="0">
                <a:ln>
                  <a:noFill/>
                </a:ln>
                <a:solidFill>
                  <a:schemeClr val="tx1"/>
                </a:solidFill>
                <a:effectLst/>
                <a:highlight>
                  <a:srgbClr val="FFFF00"/>
                </a:highlight>
                <a:latin typeface="Arial" charset="0"/>
              </a:rPr>
              <a:t>Ericsson comment </a:t>
            </a:r>
            <a:r>
              <a:rPr lang="en-US" dirty="0">
                <a:highlight>
                  <a:srgbClr val="FFFF00"/>
                </a:highlight>
                <a:latin typeface="Arial" charset="0"/>
              </a:rPr>
              <a:t>in r1:</a:t>
            </a:r>
          </a:p>
          <a:p>
            <a:endParaRPr lang="en-US" dirty="0">
              <a:highlight>
                <a:srgbClr val="FFFF00"/>
              </a:highlight>
              <a:latin typeface="Arial" charset="0"/>
            </a:endParaRPr>
          </a:p>
          <a:p>
            <a:r>
              <a:rPr lang="en-US" dirty="0">
                <a:highlight>
                  <a:srgbClr val="FFFF00"/>
                </a:highlight>
                <a:latin typeface="Arial" charset="0"/>
              </a:rPr>
              <a:t>Why should both AF and MB-SMF establish connection towards the PCF? </a:t>
            </a:r>
          </a:p>
        </p:txBody>
      </p:sp>
    </p:spTree>
    <p:extLst>
      <p:ext uri="{BB962C8B-B14F-4D97-AF65-F5344CB8AC3E}">
        <p14:creationId xmlns:p14="http://schemas.microsoft.com/office/powerpoint/2010/main" val="217818383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00952" y="46233"/>
            <a:ext cx="11184467" cy="692459"/>
          </a:xfrm>
        </p:spPr>
        <p:txBody>
          <a:bodyPr/>
          <a:lstStyle/>
          <a:p>
            <a:r>
              <a:rPr lang="en-US" b="1" dirty="0"/>
              <a:t>Discussion (3)</a:t>
            </a:r>
          </a:p>
        </p:txBody>
      </p:sp>
      <p:sp>
        <p:nvSpPr>
          <p:cNvPr id="58" name="Content Placeholder 2">
            <a:extLst>
              <a:ext uri="{FF2B5EF4-FFF2-40B4-BE49-F238E27FC236}">
                <a16:creationId xmlns:a16="http://schemas.microsoft.com/office/drawing/2014/main" id="{C377B8ED-1FE9-4D07-8387-082450DDE72C}"/>
              </a:ext>
            </a:extLst>
          </p:cNvPr>
          <p:cNvSpPr txBox="1">
            <a:spLocks/>
          </p:cNvSpPr>
          <p:nvPr/>
        </p:nvSpPr>
        <p:spPr>
          <a:xfrm>
            <a:off x="248552" y="738692"/>
            <a:ext cx="11694895" cy="5617284"/>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None/>
              <a:defRPr/>
            </a:pPr>
            <a:r>
              <a:rPr lang="en-GB" sz="1800" b="1" u="sng" dirty="0"/>
              <a:t>For </a:t>
            </a:r>
            <a:r>
              <a:rPr lang="en-GB" b="1" u="sng" dirty="0">
                <a:solidFill>
                  <a:srgbClr val="0968E7"/>
                </a:solidFill>
              </a:rPr>
              <a:t>MBS Session activation</a:t>
            </a:r>
            <a:r>
              <a:rPr lang="en-GB" sz="1800" b="1" u="sng" dirty="0"/>
              <a:t>, </a:t>
            </a:r>
            <a:r>
              <a:rPr lang="en-GB" altLang="zh-CN" sz="1800" b="1" u="sng" dirty="0"/>
              <a:t>assume the improvement follows </a:t>
            </a:r>
            <a:r>
              <a:rPr lang="en-GB" altLang="zh-CN" sz="1800" b="1" u="sng" dirty="0">
                <a:hlinkClick r:id="rId2"/>
              </a:rPr>
              <a:t>S2-2101017</a:t>
            </a:r>
            <a:r>
              <a:rPr lang="en-GB" altLang="zh-CN" sz="1800" b="1" u="sng" dirty="0"/>
              <a:t> and </a:t>
            </a:r>
            <a:r>
              <a:rPr lang="en-US" sz="1800" b="1" u="sng" dirty="0">
                <a:hlinkClick r:id="rId3"/>
              </a:rPr>
              <a:t>S2-2100343r01</a:t>
            </a:r>
            <a:r>
              <a:rPr lang="en-US" sz="1800" b="1" u="sng" dirty="0"/>
              <a:t>:</a:t>
            </a:r>
            <a:endParaRPr lang="en-GB" altLang="zh-CN" sz="1800" b="1" u="sng" dirty="0"/>
          </a:p>
          <a:p>
            <a:pPr marL="0" indent="0">
              <a:spcBef>
                <a:spcPts val="600"/>
              </a:spcBef>
              <a:buClr>
                <a:srgbClr val="181818"/>
              </a:buClr>
              <a:buNone/>
              <a:defRPr/>
            </a:pPr>
            <a:r>
              <a:rPr lang="en-US" altLang="zh-CN" sz="1600" b="1" dirty="0"/>
              <a:t>[Observation-2.1] </a:t>
            </a:r>
            <a:r>
              <a:rPr lang="en-GB" sz="1600" b="1" dirty="0"/>
              <a:t> </a:t>
            </a:r>
            <a:r>
              <a:rPr lang="en-GB" altLang="zh-CN" sz="1600" b="1" dirty="0">
                <a:hlinkClick r:id="rId2"/>
              </a:rPr>
              <a:t>S2-2101017</a:t>
            </a:r>
            <a:r>
              <a:rPr lang="en-GB" altLang="zh-CN" sz="1600" b="1" dirty="0"/>
              <a:t> </a:t>
            </a:r>
            <a:r>
              <a:rPr lang="en-GB" altLang="zh-CN" sz="1600" dirty="0"/>
              <a:t>proposes that SMF send “Activate List of UEs” to AMF for group paging. It’s not clear whether the list include both IDLE and CONNECTED joined UEs, or only IDLE joined UEs. </a:t>
            </a:r>
          </a:p>
          <a:p>
            <a:pPr marL="369888" lvl="1" indent="0">
              <a:spcBef>
                <a:spcPts val="600"/>
              </a:spcBef>
              <a:buClr>
                <a:srgbClr val="181818"/>
              </a:buClr>
              <a:buNone/>
              <a:defRPr/>
            </a:pPr>
            <a:r>
              <a:rPr lang="en-US" altLang="zh-CN" sz="1600" dirty="0"/>
              <a:t>If the former, implication to handle inactive MBS Session in NG-RAN is to be investigated. </a:t>
            </a:r>
            <a:endParaRPr lang="en-GB" altLang="zh-CN" sz="1600" dirty="0"/>
          </a:p>
          <a:p>
            <a:pPr marL="369888" lvl="1" indent="0">
              <a:spcBef>
                <a:spcPts val="600"/>
              </a:spcBef>
              <a:buClr>
                <a:srgbClr val="181818"/>
              </a:buClr>
              <a:buNone/>
              <a:defRPr/>
            </a:pPr>
            <a:r>
              <a:rPr lang="en-GB" altLang="zh-CN" sz="1600" dirty="0"/>
              <a:t>If the latter, SMF needs to be aware of UE state by subscribing to the UE connectivity state change in the AMF which </a:t>
            </a:r>
            <a:r>
              <a:rPr lang="en-US" altLang="zh-CN" sz="1600" dirty="0"/>
              <a:t>may increase CN signaling drastically.  </a:t>
            </a:r>
            <a:r>
              <a:rPr lang="en-US" altLang="zh-CN" sz="1400" dirty="0"/>
              <a:t>(Note that SMF does not have the exact information of UE connectivity state)</a:t>
            </a:r>
          </a:p>
          <a:p>
            <a:pPr marL="0" indent="0">
              <a:buClr>
                <a:srgbClr val="181818"/>
              </a:buClr>
              <a:buNone/>
              <a:defRPr/>
            </a:pPr>
            <a:r>
              <a:rPr lang="en-GB" altLang="zh-CN" sz="700" dirty="0"/>
              <a:t>  </a:t>
            </a:r>
          </a:p>
          <a:p>
            <a:pPr marL="0" indent="0">
              <a:buClr>
                <a:srgbClr val="181818"/>
              </a:buClr>
              <a:buNone/>
              <a:defRPr/>
            </a:pPr>
            <a:r>
              <a:rPr lang="en-GB" altLang="zh-CN" sz="1000" dirty="0"/>
              <a:t>  </a:t>
            </a:r>
          </a:p>
          <a:p>
            <a:pPr marL="0" indent="0">
              <a:buClr>
                <a:srgbClr val="181818"/>
              </a:buClr>
              <a:buNone/>
              <a:defRPr/>
            </a:pPr>
            <a:endParaRPr lang="en-GB" altLang="zh-CN" sz="1000" dirty="0"/>
          </a:p>
          <a:p>
            <a:pPr marL="0" indent="0">
              <a:buClr>
                <a:srgbClr val="181818"/>
              </a:buClr>
              <a:buNone/>
              <a:defRPr/>
            </a:pPr>
            <a:r>
              <a:rPr lang="en-US" altLang="zh-CN" sz="1600" b="1" dirty="0"/>
              <a:t>[Observation-2.2] </a:t>
            </a:r>
            <a:r>
              <a:rPr lang="en-US" sz="1600" b="1" dirty="0">
                <a:hlinkClick r:id="rId3"/>
              </a:rPr>
              <a:t>S2-2100343r01 </a:t>
            </a:r>
            <a:r>
              <a:rPr lang="en-US" sz="1600" dirty="0"/>
              <a:t>propose to make use of connection management  (CM-IDLE and CONNECTED) which is a functionality inherent in AMF</a:t>
            </a:r>
            <a:r>
              <a:rPr lang="en-US" altLang="zh-CN" sz="1600" dirty="0"/>
              <a:t>.</a:t>
            </a:r>
          </a:p>
          <a:p>
            <a:pPr marL="0" indent="0">
              <a:buClr>
                <a:srgbClr val="181818"/>
              </a:buClr>
              <a:buNone/>
              <a:defRPr/>
            </a:pPr>
            <a:r>
              <a:rPr lang="en-GB" altLang="zh-CN" sz="500" dirty="0"/>
              <a:t>  </a:t>
            </a:r>
          </a:p>
          <a:p>
            <a:pPr marL="0" indent="0">
              <a:buClr>
                <a:srgbClr val="181818"/>
              </a:buClr>
              <a:buNone/>
              <a:defRPr/>
            </a:pPr>
            <a:r>
              <a:rPr lang="en-US" altLang="zh-CN" sz="1600" b="1" dirty="0"/>
              <a:t>[Proposal-2] </a:t>
            </a:r>
            <a:r>
              <a:rPr lang="en-US" altLang="zh-CN" sz="1600" dirty="0"/>
              <a:t>Involve AMF </a:t>
            </a:r>
            <a:r>
              <a:rPr lang="en-GB" altLang="zh-CN" sz="1600" dirty="0"/>
              <a:t>in MBS Session management for shared delivery, so that the functions inherent in AMF (e.g. managing UE’s state and  awareness of NG-RAN nodes) can be utilized for MBS Session activation. </a:t>
            </a:r>
          </a:p>
          <a:p>
            <a:pPr marL="0" indent="0">
              <a:buClr>
                <a:srgbClr val="181818"/>
              </a:buClr>
              <a:buNone/>
              <a:defRPr/>
            </a:pPr>
            <a:endParaRPr lang="en-US" altLang="zh-CN" sz="1600" dirty="0"/>
          </a:p>
          <a:p>
            <a:pPr marL="0" indent="0">
              <a:buClr>
                <a:srgbClr val="181818"/>
              </a:buClr>
              <a:buNone/>
              <a:defRPr/>
            </a:pPr>
            <a:r>
              <a:rPr lang="en-US" altLang="zh-CN" sz="1600" b="1" dirty="0"/>
              <a:t>[Conclusion-1] </a:t>
            </a:r>
            <a:r>
              <a:rPr lang="en-US" altLang="zh-CN" sz="1600" dirty="0"/>
              <a:t>AMF is aware of the connected RAN nodes and is responsible for connection management. If there is requirement based on knowledge of NG-RAN node list and/or UE IDLE/CONNECTED state,  any solution bypassing AMF would require workaround to solve issues due to not being aware of RAN nodes and not being aware of UE state. </a:t>
            </a:r>
          </a:p>
        </p:txBody>
      </p:sp>
    </p:spTree>
    <p:extLst>
      <p:ext uri="{BB962C8B-B14F-4D97-AF65-F5344CB8AC3E}">
        <p14:creationId xmlns:p14="http://schemas.microsoft.com/office/powerpoint/2010/main" val="3428436957"/>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1261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00952" y="46233"/>
            <a:ext cx="11184467" cy="692459"/>
          </a:xfrm>
        </p:spPr>
        <p:txBody>
          <a:bodyPr/>
          <a:lstStyle/>
          <a:p>
            <a:r>
              <a:rPr lang="en-US" b="1" dirty="0"/>
              <a:t>Discussion (4)</a:t>
            </a:r>
          </a:p>
        </p:txBody>
      </p:sp>
      <p:sp>
        <p:nvSpPr>
          <p:cNvPr id="58" name="Content Placeholder 2">
            <a:extLst>
              <a:ext uri="{FF2B5EF4-FFF2-40B4-BE49-F238E27FC236}">
                <a16:creationId xmlns:a16="http://schemas.microsoft.com/office/drawing/2014/main" id="{C377B8ED-1FE9-4D07-8387-082450DDE72C}"/>
              </a:ext>
            </a:extLst>
          </p:cNvPr>
          <p:cNvSpPr txBox="1">
            <a:spLocks/>
          </p:cNvSpPr>
          <p:nvPr/>
        </p:nvSpPr>
        <p:spPr>
          <a:xfrm>
            <a:off x="249455" y="914400"/>
            <a:ext cx="11694895" cy="5543550"/>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None/>
              <a:defRPr/>
            </a:pPr>
            <a:r>
              <a:rPr lang="en-GB" sz="1800" b="1" u="sng" dirty="0"/>
              <a:t>For </a:t>
            </a:r>
            <a:r>
              <a:rPr lang="en-GB" b="1" u="sng" dirty="0">
                <a:solidFill>
                  <a:srgbClr val="0968E7"/>
                </a:solidFill>
              </a:rPr>
              <a:t>MBS Session Update</a:t>
            </a:r>
            <a:r>
              <a:rPr lang="en-GB" sz="1800" b="1" u="sng" dirty="0">
                <a:solidFill>
                  <a:srgbClr val="0968E7"/>
                </a:solidFill>
              </a:rPr>
              <a:t>:</a:t>
            </a:r>
          </a:p>
          <a:p>
            <a:pPr marL="0" indent="0">
              <a:buClr>
                <a:srgbClr val="181818"/>
              </a:buClr>
              <a:buNone/>
              <a:defRPr/>
            </a:pPr>
            <a:endParaRPr lang="en-GB" sz="1600" b="1" u="sng" dirty="0"/>
          </a:p>
          <a:p>
            <a:pPr marL="369888" lvl="1" indent="0">
              <a:buNone/>
            </a:pPr>
            <a:r>
              <a:rPr lang="en-US" altLang="zh-CN" sz="1800" b="1" dirty="0"/>
              <a:t>[Observation-3] </a:t>
            </a:r>
            <a:r>
              <a:rPr lang="en-US" altLang="zh-CN" sz="1800" dirty="0"/>
              <a:t>MBS Session update for multicast MBS Session is not yet addressed. </a:t>
            </a:r>
          </a:p>
          <a:p>
            <a:pPr marL="369888" lvl="1" indent="0">
              <a:buNone/>
            </a:pPr>
            <a:endParaRPr lang="en-US" altLang="zh-CN" sz="1800" dirty="0"/>
          </a:p>
          <a:p>
            <a:pPr marL="369888" lvl="1" indent="0">
              <a:buNone/>
            </a:pPr>
            <a:r>
              <a:rPr lang="en-US" altLang="zh-CN" sz="1800" b="1" dirty="0"/>
              <a:t>[Proposal-3] </a:t>
            </a:r>
            <a:r>
              <a:rPr lang="en-US" altLang="zh-CN" sz="1800" dirty="0"/>
              <a:t>It’s proposed to address MB Session Update. </a:t>
            </a:r>
          </a:p>
          <a:p>
            <a:pPr marL="369888" lvl="1" indent="0">
              <a:buNone/>
            </a:pPr>
            <a:endParaRPr lang="en-US" altLang="zh-CN" sz="1800" dirty="0"/>
          </a:p>
          <a:p>
            <a:pPr marL="369888" lvl="1" indent="0">
              <a:buNone/>
            </a:pPr>
            <a:r>
              <a:rPr lang="en-US" altLang="zh-CN" sz="1800" dirty="0"/>
              <a:t>Note that an MBS Session update may result in modification of existing MBS QoS Flow, addition of new MBS QoS Flow and/or deletion of MBS QoS Flow. This is not addressed yet.</a:t>
            </a:r>
          </a:p>
          <a:p>
            <a:pPr marL="0" indent="0">
              <a:buNone/>
            </a:pPr>
            <a:endParaRPr lang="en-US" altLang="zh-CN" sz="1600" dirty="0"/>
          </a:p>
          <a:p>
            <a:pPr marL="0" indent="0">
              <a:buNone/>
            </a:pPr>
            <a:endParaRPr lang="en-US" altLang="zh-CN" sz="1600" dirty="0"/>
          </a:p>
          <a:p>
            <a:pPr marL="0" indent="0">
              <a:buNone/>
            </a:pPr>
            <a:r>
              <a:rPr lang="en-US" altLang="zh-CN" sz="1800" b="1" u="sng" dirty="0"/>
              <a:t>For</a:t>
            </a:r>
            <a:r>
              <a:rPr lang="en-US" altLang="zh-CN" sz="1800" u="sng" dirty="0"/>
              <a:t> </a:t>
            </a:r>
            <a:r>
              <a:rPr lang="en-US" altLang="zh-CN" sz="1800" b="1" u="sng" dirty="0">
                <a:solidFill>
                  <a:srgbClr val="0968E7"/>
                </a:solidFill>
              </a:rPr>
              <a:t>UE joins an MBS Session before service requirement for the MBS Session is provided by the AS/AF</a:t>
            </a:r>
          </a:p>
          <a:p>
            <a:pPr marL="369888" lvl="1" indent="0">
              <a:buNone/>
            </a:pPr>
            <a:r>
              <a:rPr lang="en-US" altLang="zh-CN" sz="1800" b="1" dirty="0"/>
              <a:t>[Observation-4]  </a:t>
            </a:r>
            <a:r>
              <a:rPr lang="en-US" altLang="zh-CN" sz="1800" dirty="0"/>
              <a:t>If</a:t>
            </a:r>
            <a:r>
              <a:rPr lang="en-US" altLang="zh-CN" sz="1800" b="1" dirty="0"/>
              <a:t> </a:t>
            </a:r>
            <a:r>
              <a:rPr lang="en-US" altLang="zh-CN" sz="1800" dirty="0"/>
              <a:t>UE joining an MBS Session is rejected due to service requirement for the MBS Session </a:t>
            </a:r>
            <a:r>
              <a:rPr lang="en-US" altLang="zh-CN" sz="1800" u="sng" dirty="0"/>
              <a:t>not</a:t>
            </a:r>
            <a:r>
              <a:rPr lang="en-US" altLang="zh-CN" sz="1800" dirty="0"/>
              <a:t> provided by the AF, end user’s experience will be affected negatively.</a:t>
            </a:r>
          </a:p>
          <a:p>
            <a:pPr marL="369888" lvl="1" indent="0">
              <a:buNone/>
            </a:pPr>
            <a:r>
              <a:rPr lang="en-US" altLang="zh-CN" sz="1800" b="1" dirty="0"/>
              <a:t>[Implication-1] </a:t>
            </a:r>
            <a:r>
              <a:rPr lang="en-US" altLang="zh-CN" sz="1800" dirty="0"/>
              <a:t>To mitigate the issue in [Observation-5], there was proposal during SA2#143E (in 23.757 v1.3.0) that AF establish MBS Session in inactive state, which has implication to GC AS, see slide “</a:t>
            </a:r>
            <a:r>
              <a:rPr lang="en-US" sz="1400" dirty="0"/>
              <a:t>Discussion - aspects related to GC AS</a:t>
            </a:r>
            <a:r>
              <a:rPr lang="en-US" altLang="zh-CN" sz="1800" dirty="0"/>
              <a:t>” later.</a:t>
            </a:r>
          </a:p>
        </p:txBody>
      </p:sp>
    </p:spTree>
    <p:extLst>
      <p:ext uri="{BB962C8B-B14F-4D97-AF65-F5344CB8AC3E}">
        <p14:creationId xmlns:p14="http://schemas.microsoft.com/office/powerpoint/2010/main" val="109335128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00952" y="46233"/>
            <a:ext cx="11184467" cy="692459"/>
          </a:xfrm>
        </p:spPr>
        <p:txBody>
          <a:bodyPr/>
          <a:lstStyle/>
          <a:p>
            <a:r>
              <a:rPr lang="en-US" b="1" dirty="0"/>
              <a:t>Discussion (5) – </a:t>
            </a:r>
            <a:r>
              <a:rPr lang="en-US" sz="2400" b="1" dirty="0"/>
              <a:t>taking input from </a:t>
            </a:r>
            <a:r>
              <a:rPr lang="en-US" altLang="zh-CN" sz="2400" b="1" dirty="0">
                <a:hlinkClick r:id="rId2"/>
              </a:rPr>
              <a:t>pre-meeting CC</a:t>
            </a:r>
            <a:endParaRPr lang="en-US" altLang="zh-CN" sz="2400" b="1" dirty="0"/>
          </a:p>
          <a:p>
            <a:endParaRPr lang="en-US" b="1" dirty="0">
              <a:solidFill>
                <a:srgbClr val="00B0F0"/>
              </a:solidFill>
            </a:endParaRPr>
          </a:p>
        </p:txBody>
      </p:sp>
      <p:sp>
        <p:nvSpPr>
          <p:cNvPr id="58" name="Content Placeholder 2">
            <a:extLst>
              <a:ext uri="{FF2B5EF4-FFF2-40B4-BE49-F238E27FC236}">
                <a16:creationId xmlns:a16="http://schemas.microsoft.com/office/drawing/2014/main" id="{C377B8ED-1FE9-4D07-8387-082450DDE72C}"/>
              </a:ext>
            </a:extLst>
          </p:cNvPr>
          <p:cNvSpPr txBox="1">
            <a:spLocks/>
          </p:cNvSpPr>
          <p:nvPr/>
        </p:nvSpPr>
        <p:spPr>
          <a:xfrm>
            <a:off x="248552" y="620357"/>
            <a:ext cx="11694895" cy="5896983"/>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None/>
              <a:defRPr/>
            </a:pPr>
            <a:r>
              <a:rPr lang="en-GB" sz="1600" b="1" u="sng" dirty="0"/>
              <a:t>For MBS Session activation,</a:t>
            </a:r>
            <a:r>
              <a:rPr lang="en-GB" sz="1600" b="1" dirty="0"/>
              <a:t> </a:t>
            </a:r>
            <a:r>
              <a:rPr lang="en-US" sz="1600" dirty="0">
                <a:hlinkClick r:id="rId3"/>
              </a:rPr>
              <a:t>S2-210xxxxdiscussion MBS session activation and deactivation.docx</a:t>
            </a:r>
            <a:r>
              <a:rPr lang="en-US" sz="1600" dirty="0"/>
              <a:t> includes the following text:</a:t>
            </a:r>
            <a:endParaRPr lang="en-US" sz="1200" dirty="0"/>
          </a:p>
          <a:p>
            <a:pPr marL="369888" lvl="1" indent="0">
              <a:lnSpc>
                <a:spcPct val="85000"/>
              </a:lnSpc>
              <a:spcBef>
                <a:spcPts val="0"/>
              </a:spcBef>
              <a:buClr>
                <a:srgbClr val="181818"/>
              </a:buClr>
              <a:buNone/>
              <a:defRPr/>
            </a:pPr>
            <a:r>
              <a:rPr lang="en-GB" sz="1100" b="1" i="1" dirty="0"/>
              <a:t>Comparison between Option 2 in S2-2101017 and S2-2100343</a:t>
            </a:r>
            <a:endParaRPr lang="en-US" sz="700" i="1" dirty="0"/>
          </a:p>
          <a:p>
            <a:pPr marL="369888" lvl="1" indent="0">
              <a:lnSpc>
                <a:spcPct val="85000"/>
              </a:lnSpc>
              <a:spcBef>
                <a:spcPts val="0"/>
              </a:spcBef>
              <a:buNone/>
            </a:pPr>
            <a:r>
              <a:rPr lang="en-CA" sz="1100" i="1" dirty="0"/>
              <a:t>Radio signalling efficiency is comparable</a:t>
            </a:r>
            <a:endParaRPr lang="en-US" sz="1100" i="1" dirty="0"/>
          </a:p>
          <a:p>
            <a:pPr marL="369888" lvl="1" indent="0">
              <a:lnSpc>
                <a:spcPct val="85000"/>
              </a:lnSpc>
              <a:spcBef>
                <a:spcPts val="0"/>
              </a:spcBef>
              <a:buNone/>
            </a:pPr>
            <a:r>
              <a:rPr lang="en-CA" sz="1100" i="1" dirty="0"/>
              <a:t>S2-2100343 requires that AMF has knowledge of UEs in multicast session (AMF centric approach). This leads to extra complexity</a:t>
            </a:r>
            <a:endParaRPr lang="en-US" sz="1100" i="1" dirty="0"/>
          </a:p>
          <a:p>
            <a:pPr marL="736600" lvl="2" indent="0">
              <a:lnSpc>
                <a:spcPct val="85000"/>
              </a:lnSpc>
              <a:spcBef>
                <a:spcPts val="0"/>
              </a:spcBef>
              <a:buNone/>
            </a:pPr>
            <a:r>
              <a:rPr lang="en-CA" sz="1100" i="1" dirty="0"/>
              <a:t>Procedures during join, leave, MBS session de-configuration, handover (in all variants) need to ensure that AMF has sufficient knowledge.</a:t>
            </a:r>
            <a:endParaRPr lang="en-US" sz="1100" i="1" dirty="0"/>
          </a:p>
          <a:p>
            <a:pPr marL="736600" lvl="2" indent="0">
              <a:lnSpc>
                <a:spcPct val="85000"/>
              </a:lnSpc>
              <a:spcBef>
                <a:spcPts val="0"/>
              </a:spcBef>
              <a:buNone/>
            </a:pPr>
            <a:r>
              <a:rPr lang="en-CA" sz="1100" i="1" dirty="0"/>
              <a:t>Different UEs within an MBS session in the same radio are may be served by different AMFs (e.g. within one set). Which of these AMFs will handle the multicast session and how can this AMF obtain information about all UEs in the multicast session?</a:t>
            </a:r>
            <a:endParaRPr lang="en-US" sz="1100" i="1" dirty="0"/>
          </a:p>
          <a:p>
            <a:pPr marL="369888" lvl="1" indent="0">
              <a:lnSpc>
                <a:spcPct val="85000"/>
              </a:lnSpc>
              <a:spcBef>
                <a:spcPts val="0"/>
              </a:spcBef>
              <a:buNone/>
            </a:pPr>
            <a:r>
              <a:rPr lang="en-US" sz="1100" i="1" dirty="0"/>
              <a:t>S2-2101017 involves SMFs</a:t>
            </a:r>
          </a:p>
          <a:p>
            <a:pPr marL="736600" lvl="2" indent="0">
              <a:lnSpc>
                <a:spcPct val="85000"/>
              </a:lnSpc>
              <a:spcBef>
                <a:spcPts val="0"/>
              </a:spcBef>
              <a:buNone/>
            </a:pPr>
            <a:r>
              <a:rPr lang="en-US" sz="1100" i="1" dirty="0"/>
              <a:t>This leads to slightly more core network signaling (separate messages per SMF that include UE IDs), but compared to subsequent service requests per UE this can be neglected.</a:t>
            </a:r>
          </a:p>
          <a:p>
            <a:pPr marL="736600" lvl="2" indent="0">
              <a:lnSpc>
                <a:spcPct val="85000"/>
              </a:lnSpc>
              <a:spcBef>
                <a:spcPts val="0"/>
              </a:spcBef>
              <a:buNone/>
            </a:pPr>
            <a:r>
              <a:rPr lang="en-US" sz="1100" i="1" dirty="0"/>
              <a:t>Informing SMFs about activation is likely required anyway for activation of UEs with individual delivery</a:t>
            </a:r>
          </a:p>
          <a:p>
            <a:pPr marL="736600" lvl="2" indent="0">
              <a:lnSpc>
                <a:spcPct val="85000"/>
              </a:lnSpc>
              <a:spcBef>
                <a:spcPts val="0"/>
              </a:spcBef>
              <a:buNone/>
            </a:pPr>
            <a:r>
              <a:rPr lang="en-US" sz="1100" i="1" dirty="0"/>
              <a:t>SMF will be aware for IDLE UEs that PDU session is deactivated and can use this as criterion to request only paging of IDLE UEs. Alternatively, SMF can request paging of all UEs.</a:t>
            </a:r>
          </a:p>
          <a:p>
            <a:pPr marL="0" indent="0">
              <a:buClr>
                <a:srgbClr val="181818"/>
              </a:buClr>
              <a:buNone/>
              <a:defRPr/>
            </a:pPr>
            <a:r>
              <a:rPr lang="en-GB" altLang="zh-CN" sz="1600" b="1" dirty="0"/>
              <a:t>To </a:t>
            </a:r>
            <a:r>
              <a:rPr lang="en-CA" sz="1600" b="1" dirty="0"/>
              <a:t>S2-2100343</a:t>
            </a:r>
            <a:r>
              <a:rPr lang="en-CA" sz="1600" b="1" i="1" dirty="0"/>
              <a:t> </a:t>
            </a:r>
            <a:r>
              <a:rPr lang="en-CA" sz="1600" i="1" dirty="0"/>
              <a:t>“</a:t>
            </a:r>
            <a:r>
              <a:rPr lang="en-CA" sz="1200" i="1" dirty="0"/>
              <a:t>S2-2100343 requires that AMF has knowledge of UEs in multicast session (AMF centric approach). This leads to extra complexity</a:t>
            </a:r>
            <a:r>
              <a:rPr lang="en-CA" sz="1600" i="1" dirty="0"/>
              <a:t>”, </a:t>
            </a:r>
            <a:r>
              <a:rPr lang="en-CA" sz="1600" dirty="0"/>
              <a:t>from our comparison to the SMF-centric approach, AMF involvement of MBS Session management has a logic that is less complicated, more consistent procedures, easier to understand, and more future proof. If there is a homogeneous support, the AMF solution is very straightforward. </a:t>
            </a:r>
          </a:p>
          <a:p>
            <a:pPr marL="0" indent="0">
              <a:buClr>
                <a:srgbClr val="181818"/>
              </a:buClr>
              <a:buNone/>
              <a:defRPr/>
            </a:pPr>
            <a:r>
              <a:rPr lang="en-GB" altLang="zh-CN" sz="1600" b="1" dirty="0"/>
              <a:t>To </a:t>
            </a:r>
            <a:r>
              <a:rPr lang="en-CA" sz="1600" b="1" dirty="0"/>
              <a:t>S2-2100343 </a:t>
            </a:r>
            <a:r>
              <a:rPr lang="en-CA" sz="1200" i="1" dirty="0"/>
              <a:t>“Different UEs within an MBS session in the same radio are may be served by different AMFs (e.g. within one set). Which of these AMFs will handle the multicast session and how can this AMF obtain information about all UEs in the multicast session?” </a:t>
            </a:r>
            <a:r>
              <a:rPr lang="en-US" sz="1600" i="1" dirty="0"/>
              <a:t>, </a:t>
            </a:r>
            <a:r>
              <a:rPr lang="en-US" sz="1600" dirty="0"/>
              <a:t>this seems to be a misunderstanding that joined UEs have to be in the same AMF. UEs joining the same MBS Sessions can be handled by different AMFs (if needed). When the 2</a:t>
            </a:r>
            <a:r>
              <a:rPr lang="en-US" sz="1600" baseline="30000" dirty="0"/>
              <a:t>nd</a:t>
            </a:r>
            <a:r>
              <a:rPr lang="en-US" sz="1600" dirty="0"/>
              <a:t> or 3</a:t>
            </a:r>
            <a:r>
              <a:rPr lang="en-US" sz="1600" baseline="30000" dirty="0"/>
              <a:t>rd</a:t>
            </a:r>
            <a:r>
              <a:rPr lang="en-US" sz="1600" dirty="0"/>
              <a:t> </a:t>
            </a:r>
            <a:r>
              <a:rPr lang="en-US" sz="1600" baseline="30000" dirty="0"/>
              <a:t> </a:t>
            </a:r>
            <a:r>
              <a:rPr lang="en-US" sz="1600" dirty="0"/>
              <a:t>AMF tries to set up MBS Session context in NG-RAN with already established MB-N3 tunnel, the NG-RAN simply responds with success. </a:t>
            </a:r>
            <a:endParaRPr lang="en-US" sz="1600" i="1" dirty="0"/>
          </a:p>
          <a:p>
            <a:pPr marL="0" indent="0">
              <a:buClr>
                <a:srgbClr val="181818"/>
              </a:buClr>
              <a:buNone/>
              <a:defRPr/>
            </a:pPr>
            <a:r>
              <a:rPr lang="en-CA" sz="1600" b="1" dirty="0"/>
              <a:t>To </a:t>
            </a:r>
            <a:r>
              <a:rPr lang="en-US" sz="1600" b="1" dirty="0"/>
              <a:t>S2-2101017  </a:t>
            </a:r>
            <a:r>
              <a:rPr lang="en-US" sz="1200" i="1" dirty="0"/>
              <a:t>“Informing SMFs about activation is likely required anyway for activation of UEs with individual delivery”,  </a:t>
            </a:r>
            <a:r>
              <a:rPr lang="en-US" sz="1600" dirty="0"/>
              <a:t>this is not always the case. Individual delivery may only be needed when there is no homogeneous support of 5MBS in NG-RANs (i.e. Individual delivery is not needed with homogenous 5MBS support). </a:t>
            </a:r>
            <a:endParaRPr lang="en-US" sz="1800" dirty="0"/>
          </a:p>
          <a:p>
            <a:pPr marL="0" indent="0">
              <a:buClr>
                <a:srgbClr val="181818"/>
              </a:buClr>
              <a:buNone/>
              <a:defRPr/>
            </a:pPr>
            <a:r>
              <a:rPr lang="en-US" sz="1600" b="1" dirty="0"/>
              <a:t>To S2-2101017 </a:t>
            </a:r>
            <a:r>
              <a:rPr lang="en-US" sz="1200" i="1" dirty="0"/>
              <a:t>“SMF will be aware for IDLE UEs that PDU session is deactivated and can use this as criterion to request only paging of IDLE UEs. Alternatively, SMF can request paging of all UEs”,  </a:t>
            </a:r>
          </a:p>
          <a:p>
            <a:pPr lvl="1">
              <a:buClr>
                <a:srgbClr val="181818"/>
              </a:buClr>
              <a:defRPr/>
            </a:pPr>
            <a:r>
              <a:rPr lang="en-US" sz="1600" dirty="0"/>
              <a:t>The first statement </a:t>
            </a:r>
            <a:r>
              <a:rPr lang="en-US" sz="1200" i="1" dirty="0"/>
              <a:t>“SMF will be aware for IDLE … only paging of IDLE UEs</a:t>
            </a:r>
            <a:r>
              <a:rPr lang="en-US" sz="1200" dirty="0"/>
              <a:t>” </a:t>
            </a:r>
            <a:r>
              <a:rPr lang="en-US" sz="1600" dirty="0"/>
              <a:t>is not correct because UP deactivation of the PDU Session (associated with MBS Session) does not necessarily mean UE is IDLE. A UE may be in CONNECTED due to other PDU Session (not associated with MBS Session), as a result, group paging may not be performed by the AMF if all the joined UEs are in CONNECTED. If all the joined UEs entered CONNECTED due to PDU Sessions not associated with MBS Session, the NG-RAN will not be triggered to set up MB-N3, therefore </a:t>
            </a:r>
            <a:r>
              <a:rPr lang="en-US" sz="1600" kern="1200" spc="0" dirty="0">
                <a:solidFill>
                  <a:prstClr val="black"/>
                </a:solidFill>
                <a:latin typeface="Arial" panose="020B0604020202020204" pitchFamily="34" charset="0"/>
              </a:rPr>
              <a:t>“</a:t>
            </a:r>
            <a:r>
              <a:rPr lang="en-US" sz="1200" i="1" kern="1200" spc="0" dirty="0">
                <a:solidFill>
                  <a:prstClr val="black"/>
                </a:solidFill>
                <a:latin typeface="Arial" panose="020B0604020202020204" pitchFamily="34" charset="0"/>
              </a:rPr>
              <a:t>Alternatively, SMF can request paging of all UEs</a:t>
            </a:r>
            <a:r>
              <a:rPr lang="en-US" sz="1600" kern="1200" spc="0" dirty="0">
                <a:solidFill>
                  <a:prstClr val="black"/>
                </a:solidFill>
                <a:latin typeface="Arial" panose="020B0604020202020204" pitchFamily="34" charset="0"/>
              </a:rPr>
              <a:t>” </a:t>
            </a:r>
            <a:r>
              <a:rPr lang="en-US" sz="1600" kern="1200" spc="0" dirty="0">
                <a:solidFill>
                  <a:prstClr val="black"/>
                </a:solidFill>
              </a:rPr>
              <a:t>may not work all the time.</a:t>
            </a:r>
            <a:endParaRPr lang="en-US" sz="1600" dirty="0"/>
          </a:p>
          <a:p>
            <a:pPr marL="0" indent="0">
              <a:buClr>
                <a:srgbClr val="181818"/>
              </a:buClr>
              <a:buNone/>
              <a:defRPr/>
            </a:pPr>
            <a:endParaRPr lang="en-CA" sz="1800" i="1" dirty="0"/>
          </a:p>
          <a:p>
            <a:pPr marL="369888" lvl="1" indent="0">
              <a:buClr>
                <a:srgbClr val="181818"/>
              </a:buClr>
              <a:buNone/>
              <a:defRPr/>
            </a:pPr>
            <a:endParaRPr lang="en-GB" altLang="zh-CN" sz="1800" b="1" dirty="0"/>
          </a:p>
        </p:txBody>
      </p:sp>
    </p:spTree>
    <p:extLst>
      <p:ext uri="{BB962C8B-B14F-4D97-AF65-F5344CB8AC3E}">
        <p14:creationId xmlns:p14="http://schemas.microsoft.com/office/powerpoint/2010/main" val="13378349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00952" y="320553"/>
            <a:ext cx="11184467" cy="692459"/>
          </a:xfrm>
        </p:spPr>
        <p:txBody>
          <a:bodyPr/>
          <a:lstStyle/>
          <a:p>
            <a:r>
              <a:rPr lang="en-US" b="1" dirty="0"/>
              <a:t>Discussion (6) - aspects related to GC AS</a:t>
            </a:r>
          </a:p>
        </p:txBody>
      </p:sp>
      <p:sp>
        <p:nvSpPr>
          <p:cNvPr id="5" name="Content Placeholder 2">
            <a:extLst>
              <a:ext uri="{FF2B5EF4-FFF2-40B4-BE49-F238E27FC236}">
                <a16:creationId xmlns:a16="http://schemas.microsoft.com/office/drawing/2014/main" id="{B278234F-554D-4F1E-8D5B-71A95AB17FB9}"/>
              </a:ext>
            </a:extLst>
          </p:cNvPr>
          <p:cNvSpPr txBox="1">
            <a:spLocks/>
          </p:cNvSpPr>
          <p:nvPr/>
        </p:nvSpPr>
        <p:spPr>
          <a:xfrm>
            <a:off x="574308" y="901897"/>
            <a:ext cx="11043383" cy="5635550"/>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None/>
            </a:pPr>
            <a:r>
              <a:rPr lang="en-US" b="1" u="sng" dirty="0"/>
              <a:t>Aspects related to GC AS</a:t>
            </a:r>
          </a:p>
          <a:p>
            <a:r>
              <a:rPr lang="en-US" altLang="zh-CN" sz="1800" dirty="0"/>
              <a:t>In TR 23.757 v1.3.0 (2.0.0), the following states are proposed in 5GC:</a:t>
            </a:r>
          </a:p>
          <a:p>
            <a:pPr marL="369888" lvl="1" indent="0">
              <a:buNone/>
            </a:pPr>
            <a:r>
              <a:rPr lang="en-GB" altLang="zh-CN" sz="1200" i="1" dirty="0"/>
              <a:t>8.2.2.2	Multicast session</a:t>
            </a:r>
            <a:endParaRPr lang="en-US" altLang="zh-CN" sz="1200" i="1" dirty="0"/>
          </a:p>
          <a:p>
            <a:pPr marL="369888" lvl="1" indent="0">
              <a:buNone/>
            </a:pPr>
            <a:r>
              <a:rPr lang="en-US" altLang="zh-CN" sz="1200" i="1" dirty="0"/>
              <a:t>….</a:t>
            </a:r>
          </a:p>
          <a:p>
            <a:pPr marL="369888" lvl="1" indent="0">
              <a:buNone/>
            </a:pPr>
            <a:r>
              <a:rPr lang="en-US" altLang="zh-CN" sz="1200" i="1" dirty="0"/>
              <a:t>The following states are proposed: </a:t>
            </a:r>
          </a:p>
          <a:p>
            <a:pPr marL="369888" lvl="1" indent="0">
              <a:buNone/>
            </a:pPr>
            <a:r>
              <a:rPr lang="en-US" altLang="zh-CN" sz="1200" i="1" dirty="0"/>
              <a:t>- Configured multicast session: No multicast data are transmitted. Some information about the multicast session is configured, but no resources are reserved. For instance, TMGIs can be allocated but no complete session information be provided UEs may be allowed to join (subject to authorization check and configuration), but the first accepted UE join request will trigger the multicast session establishment. </a:t>
            </a:r>
          </a:p>
          <a:p>
            <a:pPr marL="369888" lvl="1" indent="0">
              <a:buNone/>
            </a:pPr>
            <a:r>
              <a:rPr lang="en-US" altLang="zh-CN" sz="1200" i="1" dirty="0"/>
              <a:t>- Inactive multicast session: </a:t>
            </a:r>
            <a:r>
              <a:rPr lang="en-US" altLang="zh-CN" sz="1200" b="1" i="1" dirty="0"/>
              <a:t>Established multicast session in inactive state</a:t>
            </a:r>
            <a:r>
              <a:rPr lang="en-US" altLang="zh-CN" sz="1200" i="1" dirty="0"/>
              <a:t>. No multicast data are transmitted. UEs that joined the multicast session may be in CM CONNECTED or CM IDLE state. UEs are allowed to join the multicast session (subject to authorization check). </a:t>
            </a:r>
            <a:endParaRPr lang="en-US" altLang="zh-CN" dirty="0"/>
          </a:p>
          <a:p>
            <a:pPr marL="0" indent="0">
              <a:buNone/>
            </a:pPr>
            <a:r>
              <a:rPr lang="en-US" altLang="zh-CN" sz="1600" b="1" dirty="0"/>
              <a:t>[Observation-5] </a:t>
            </a:r>
            <a:r>
              <a:rPr lang="en-US" altLang="zh-CN" sz="1600" dirty="0"/>
              <a:t>AF is expected to establish multicast session in </a:t>
            </a:r>
            <a:r>
              <a:rPr lang="en-US" altLang="zh-CN" sz="1600" b="1" dirty="0"/>
              <a:t>inactive</a:t>
            </a:r>
            <a:r>
              <a:rPr lang="en-US" altLang="zh-CN" sz="1600" dirty="0"/>
              <a:t> state. </a:t>
            </a:r>
          </a:p>
          <a:p>
            <a:pPr marL="0" indent="0">
              <a:buNone/>
            </a:pPr>
            <a:r>
              <a:rPr lang="en-US" altLang="zh-CN" sz="1600" b="1" dirty="0"/>
              <a:t>Implication-2</a:t>
            </a:r>
            <a:r>
              <a:rPr lang="en-US" altLang="zh-CN" sz="1600" dirty="0"/>
              <a:t>:  AF triggering establishment of multicast session in </a:t>
            </a:r>
            <a:r>
              <a:rPr lang="en-US" altLang="zh-CN" sz="1600" b="1" dirty="0"/>
              <a:t>inactive</a:t>
            </a:r>
            <a:r>
              <a:rPr lang="en-US" altLang="zh-CN" sz="1600" dirty="0"/>
              <a:t> state and activating the multicast session later impose new requirement to legacy Public Safety application.</a:t>
            </a:r>
          </a:p>
          <a:p>
            <a:pPr marL="0" indent="0">
              <a:buNone/>
            </a:pPr>
            <a:r>
              <a:rPr lang="en-US" altLang="zh-CN" sz="1600" b="1" dirty="0"/>
              <a:t>Implication-3</a:t>
            </a:r>
            <a:r>
              <a:rPr lang="en-US" altLang="zh-CN" sz="1600" dirty="0"/>
              <a:t>: If the AF establishes an inactive MBS Session and activates it later, the (preliminary) service requirement provided during establishment may be updated during activation, which may be modification of existing MBS QoS Flow as well as adding new MBS QoS Flow. This is not addressed yet.</a:t>
            </a:r>
          </a:p>
          <a:p>
            <a:pPr marL="369888" lvl="1" indent="0">
              <a:buNone/>
            </a:pPr>
            <a:r>
              <a:rPr lang="en-US" altLang="zh-CN" sz="1600" dirty="0"/>
              <a:t>Q1: How is the (preliminary) service requirement determined by the AF?</a:t>
            </a:r>
          </a:p>
          <a:p>
            <a:pPr marL="369888" lvl="1" indent="0">
              <a:buNone/>
            </a:pPr>
            <a:r>
              <a:rPr lang="en-US" altLang="zh-CN" sz="1600" dirty="0"/>
              <a:t>Q2: Correspondingly, if AF requested MBS Session deactivation, does it also imply some existing MBS QoS Flow may be removed ?</a:t>
            </a:r>
          </a:p>
          <a:p>
            <a:pPr marL="369888" lvl="1" indent="0">
              <a:buNone/>
            </a:pPr>
            <a:endParaRPr lang="en-US" altLang="zh-CN" sz="1600" dirty="0"/>
          </a:p>
          <a:p>
            <a:pPr marL="0" indent="0">
              <a:buNone/>
            </a:pPr>
            <a:r>
              <a:rPr lang="en-US" altLang="zh-CN" sz="1600" b="1" dirty="0"/>
              <a:t>[Proposal-4] </a:t>
            </a:r>
            <a:r>
              <a:rPr lang="en-US" altLang="zh-CN" sz="1600" dirty="0"/>
              <a:t>Keep the legacy GC AS behavior (i.e. allocate TMGI, start MBS Session which is active) to avoid new logic in the legacy AS.</a:t>
            </a:r>
            <a:endParaRPr lang="en-US" sz="1600" b="1" dirty="0"/>
          </a:p>
        </p:txBody>
      </p:sp>
    </p:spTree>
    <p:extLst>
      <p:ext uri="{BB962C8B-B14F-4D97-AF65-F5344CB8AC3E}">
        <p14:creationId xmlns:p14="http://schemas.microsoft.com/office/powerpoint/2010/main" val="384922175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27846" y="78506"/>
            <a:ext cx="6084695" cy="692459"/>
          </a:xfrm>
        </p:spPr>
        <p:txBody>
          <a:bodyPr/>
          <a:lstStyle/>
          <a:p>
            <a:r>
              <a:rPr lang="en-US" b="1" dirty="0"/>
              <a:t>Proposed way forward</a:t>
            </a:r>
          </a:p>
        </p:txBody>
      </p:sp>
      <p:sp>
        <p:nvSpPr>
          <p:cNvPr id="5" name="Content Placeholder 2">
            <a:extLst>
              <a:ext uri="{FF2B5EF4-FFF2-40B4-BE49-F238E27FC236}">
                <a16:creationId xmlns:a16="http://schemas.microsoft.com/office/drawing/2014/main" id="{B278234F-554D-4F1E-8D5B-71A95AB17FB9}"/>
              </a:ext>
            </a:extLst>
          </p:cNvPr>
          <p:cNvSpPr txBox="1">
            <a:spLocks/>
          </p:cNvSpPr>
          <p:nvPr/>
        </p:nvSpPr>
        <p:spPr>
          <a:xfrm>
            <a:off x="367553" y="757517"/>
            <a:ext cx="11187385" cy="5342966"/>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None/>
            </a:pPr>
            <a:r>
              <a:rPr lang="en-US" sz="1600" b="1" dirty="0"/>
              <a:t>[Proposal-0] </a:t>
            </a:r>
            <a:r>
              <a:rPr lang="en-US" sz="1600" dirty="0"/>
              <a:t>For shared delivery, continue to work on i</a:t>
            </a:r>
            <a:r>
              <a:rPr lang="en-US" altLang="zh-CN" sz="1600" dirty="0"/>
              <a:t>mproving signaling efficiency.</a:t>
            </a:r>
            <a:endParaRPr lang="en-US" sz="1600" dirty="0"/>
          </a:p>
          <a:p>
            <a:pPr marL="0" indent="0">
              <a:buClr>
                <a:srgbClr val="181818"/>
              </a:buClr>
              <a:buNone/>
              <a:defRPr/>
            </a:pPr>
            <a:r>
              <a:rPr lang="en-US" altLang="zh-CN" sz="1600" b="1" dirty="0"/>
              <a:t>[Proposal-1] </a:t>
            </a:r>
            <a:r>
              <a:rPr lang="en-US" altLang="zh-CN" sz="1600" dirty="0"/>
              <a:t>Involve AMF </a:t>
            </a:r>
            <a:r>
              <a:rPr lang="en-GB" altLang="zh-CN" sz="1600" dirty="0"/>
              <a:t>in MBS Session deactivation for shared delivery. Maintain the same principle as for unicast delivery, i.e. MB-SMF handles only NG-RAN’s tunnel entity (when applicable) without being aware of the global IDs of NG-RAN. </a:t>
            </a:r>
          </a:p>
          <a:p>
            <a:pPr marL="0" indent="0">
              <a:buNone/>
            </a:pPr>
            <a:r>
              <a:rPr lang="en-US" altLang="zh-CN" sz="1600" b="1" dirty="0"/>
              <a:t>[Proposal-2] </a:t>
            </a:r>
            <a:r>
              <a:rPr lang="en-US" altLang="zh-CN" sz="1600" dirty="0"/>
              <a:t>Involve AMF </a:t>
            </a:r>
            <a:r>
              <a:rPr lang="en-GB" altLang="zh-CN" sz="1600" dirty="0"/>
              <a:t>in MBS Session management for shared delivery, so that the functions inherent in AMF (e.g. managing UE’s state and  awareness of NG-RAN nodes) can be utilized for MBS Session activation. </a:t>
            </a:r>
          </a:p>
          <a:p>
            <a:pPr marL="0" indent="0">
              <a:buNone/>
            </a:pPr>
            <a:r>
              <a:rPr lang="en-US" altLang="zh-CN" sz="1600" b="1" dirty="0"/>
              <a:t>[Proposal-3] </a:t>
            </a:r>
            <a:r>
              <a:rPr lang="en-US" altLang="zh-CN" sz="1600" dirty="0"/>
              <a:t>It’s proposed to address MB Session Update. </a:t>
            </a:r>
          </a:p>
          <a:p>
            <a:pPr marL="0" indent="0">
              <a:buNone/>
            </a:pPr>
            <a:r>
              <a:rPr lang="en-US" altLang="zh-CN" sz="1600" b="1" dirty="0"/>
              <a:t>[Proposal-4] </a:t>
            </a:r>
            <a:r>
              <a:rPr lang="en-US" altLang="zh-CN" sz="1600" dirty="0"/>
              <a:t>Keep the legacy GC AS behavior (i.e. allocate TMGI, start MBS Session which is active) to avoid new logic in the legacy AS.</a:t>
            </a:r>
            <a:endParaRPr lang="en-US" sz="1600" b="1" dirty="0"/>
          </a:p>
          <a:p>
            <a:pPr marL="0" indent="0">
              <a:buNone/>
            </a:pPr>
            <a:r>
              <a:rPr lang="en-US" altLang="zh-CN" sz="1600" b="1" dirty="0"/>
              <a:t>[Conclusion-1] </a:t>
            </a:r>
            <a:r>
              <a:rPr lang="en-US" altLang="zh-CN" sz="1600" dirty="0"/>
              <a:t>AMF is aware of the connected RAN nodes and is responsible for connection management. If there is requirement based on knowledge of NG-RAN node list and/or UE IDLE/CONNECTED state,  any solution bypassing AMF would require workaround to solve issues due to not being aware of RAN nodes and not being aware of UE state. </a:t>
            </a:r>
          </a:p>
          <a:p>
            <a:pPr marL="0" indent="0">
              <a:buNone/>
            </a:pPr>
            <a:r>
              <a:rPr lang="en-US" sz="1600" b="1" dirty="0"/>
              <a:t>[Conclusion-2] </a:t>
            </a:r>
            <a:r>
              <a:rPr lang="en-US" sz="1600" dirty="0"/>
              <a:t>Without AMF involvement, the SMF may not be able to know that the target NG-RAN support 5MBS in </a:t>
            </a:r>
            <a:r>
              <a:rPr lang="en-US" sz="1600" dirty="0" err="1"/>
              <a:t>Xn</a:t>
            </a:r>
            <a:r>
              <a:rPr lang="en-US" sz="1600" dirty="0"/>
              <a:t> HO thus not possible to switch Individual Delivery to Shared Delivery. </a:t>
            </a:r>
            <a:endParaRPr lang="en-GB" altLang="zh-CN" sz="1600" dirty="0"/>
          </a:p>
          <a:p>
            <a:pPr marL="0" indent="0">
              <a:buNone/>
            </a:pPr>
            <a:endParaRPr lang="en-US" altLang="zh-CN" sz="1600" dirty="0"/>
          </a:p>
          <a:p>
            <a:pPr marL="0" indent="0">
              <a:buNone/>
            </a:pPr>
            <a:r>
              <a:rPr lang="en-US" altLang="zh-CN" sz="1600" dirty="0"/>
              <a:t>Based on the above, to have consistent handling for different procedures (e.g. MBS Session Start/Stop, Activate/Deactivation and MBS Session Update),</a:t>
            </a:r>
            <a:r>
              <a:rPr lang="en-US" altLang="zh-CN" sz="1600" b="1" dirty="0"/>
              <a:t> </a:t>
            </a:r>
            <a:r>
              <a:rPr lang="en-US" altLang="zh-CN" sz="1600" dirty="0"/>
              <a:t>to avoid situation that the attempt to resolve one issue will create more issues, and to have a framework that is future proof (e.g., to support network deployment with multiple SMF Service Areas), the following is proposed (as in</a:t>
            </a:r>
            <a:r>
              <a:rPr lang="en-GB" altLang="zh-CN" sz="1600" dirty="0"/>
              <a:t> </a:t>
            </a:r>
            <a:r>
              <a:rPr lang="en-US" altLang="zh-CN" sz="1600" dirty="0">
                <a:hlinkClick r:id="rId2"/>
              </a:rPr>
              <a:t>S2-2100343r01</a:t>
            </a:r>
            <a:r>
              <a:rPr lang="en-GB" altLang="zh-CN" sz="1600" dirty="0"/>
              <a:t>) as way forward</a:t>
            </a:r>
            <a:r>
              <a:rPr lang="en-US" altLang="zh-CN" sz="1600" dirty="0"/>
              <a:t>:</a:t>
            </a:r>
          </a:p>
          <a:p>
            <a:pPr marL="369888" lvl="1" indent="0">
              <a:buNone/>
            </a:pPr>
            <a:r>
              <a:rPr lang="en-US" altLang="zh-CN" sz="1600" b="1" dirty="0"/>
              <a:t>[Proposal-5] </a:t>
            </a:r>
            <a:r>
              <a:rPr lang="en-GB" altLang="zh-CN" sz="1600" dirty="0"/>
              <a:t>Enhance the solution and involve AMF in MBS Session management for shared delivery, but UE join is still received in the SMF and informs AMF, and AMF interacts with MB-SMF so that the MBS Session management for shared delivery is on per MBS</a:t>
            </a:r>
          </a:p>
          <a:p>
            <a:pPr marL="369888" lvl="1" indent="0">
              <a:buNone/>
            </a:pPr>
            <a:r>
              <a:rPr lang="en-GB" altLang="zh-CN" sz="1600" dirty="0"/>
              <a:t>Session level. </a:t>
            </a:r>
            <a:r>
              <a:rPr lang="en-GB" altLang="zh-CN" sz="1600" b="1" dirty="0"/>
              <a:t>See 23.247 </a:t>
            </a:r>
            <a:r>
              <a:rPr lang="en-GB" altLang="zh-CN" sz="1600" b="1" dirty="0" err="1"/>
              <a:t>pCR</a:t>
            </a:r>
            <a:r>
              <a:rPr lang="en-GB" altLang="zh-CN" sz="1600" b="1" dirty="0"/>
              <a:t> S2-2102291 </a:t>
            </a:r>
            <a:r>
              <a:rPr lang="en-GB" altLang="zh-CN" sz="1600" dirty="0"/>
              <a:t>for the joining procedure.</a:t>
            </a:r>
            <a:endParaRPr lang="en-US" sz="1600" dirty="0"/>
          </a:p>
        </p:txBody>
      </p:sp>
    </p:spTree>
    <p:extLst>
      <p:ext uri="{BB962C8B-B14F-4D97-AF65-F5344CB8AC3E}">
        <p14:creationId xmlns:p14="http://schemas.microsoft.com/office/powerpoint/2010/main" val="28513894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1977477" y="2718262"/>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15182</TotalTime>
  <Words>5687</Words>
  <Application>Microsoft Office PowerPoint</Application>
  <PresentationFormat>Widescreen</PresentationFormat>
  <Paragraphs>692</Paragraphs>
  <Slides>40</Slides>
  <Notes>3</Notes>
  <HiddenSlides>0</HiddenSlides>
  <MMClips>0</MMClips>
  <ScaleCrop>false</ScaleCrop>
  <HeadingPairs>
    <vt:vector size="8" baseType="variant">
      <vt:variant>
        <vt:lpstr>Fonts Used</vt:lpstr>
      </vt:variant>
      <vt:variant>
        <vt:i4>7</vt:i4>
      </vt:variant>
      <vt:variant>
        <vt:lpstr>Theme</vt:lpstr>
      </vt:variant>
      <vt:variant>
        <vt:i4>5</vt:i4>
      </vt:variant>
      <vt:variant>
        <vt:lpstr>Embedded OLE Servers</vt:lpstr>
      </vt:variant>
      <vt:variant>
        <vt:i4>1</vt:i4>
      </vt:variant>
      <vt:variant>
        <vt:lpstr>Slide Titles</vt:lpstr>
      </vt:variant>
      <vt:variant>
        <vt:i4>40</vt:i4>
      </vt:variant>
    </vt:vector>
  </HeadingPairs>
  <TitlesOfParts>
    <vt:vector size="53" baseType="lpstr">
      <vt:lpstr>Arial </vt:lpstr>
      <vt:lpstr>Arial</vt:lpstr>
      <vt:lpstr>Calibri</vt:lpstr>
      <vt:lpstr>Calibri Light</vt:lpstr>
      <vt:lpstr>Ericsson Hilda</vt:lpstr>
      <vt:lpstr>Ericsson Hilda Light</vt:lpstr>
      <vt:lpstr>Times New Roman</vt:lpstr>
      <vt:lpstr>Office Theme</vt:lpstr>
      <vt:lpstr>3_Custom Design</vt:lpstr>
      <vt:lpstr>2_Custom Design</vt:lpstr>
      <vt:lpstr>1_Custom Design</vt:lpstr>
      <vt:lpstr>Custom Design</vt:lpstr>
      <vt:lpstr>Visio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Statement machines in 5GC from 23.757 v1.3.0</vt:lpstr>
      <vt:lpstr>PowerPoint Presentation</vt:lpstr>
      <vt:lpstr>PowerPoint Presentation</vt:lpstr>
      <vt:lpstr>PowerPoint Presentation</vt:lpstr>
      <vt:lpstr>PowerPoint Presentation</vt:lpstr>
      <vt:lpstr>Related TDOCs</vt:lpstr>
      <vt:lpstr>PowerPoint Presentation</vt:lpstr>
      <vt:lpstr>Different proposed options</vt:lpstr>
      <vt:lpstr>Different proposed options</vt:lpstr>
      <vt:lpstr>Different proposed options</vt:lpstr>
      <vt:lpstr>Different proposed options</vt:lpstr>
      <vt:lpstr>Different proposed options</vt:lpstr>
      <vt:lpstr>Comparison of Options </vt:lpstr>
      <vt:lpstr>PowerPoint Presentation</vt:lpstr>
      <vt:lpstr>MBS Session Activation</vt:lpstr>
      <vt:lpstr>MBS Session Deactivation</vt:lpstr>
      <vt:lpstr>MBS Session Update (adding/deleting/modifying MBS QoS Flow) </vt:lpstr>
      <vt:lpstr>Other aspects</vt:lpstr>
      <vt:lpstr>Comparison of Options considering subsequent signalling and other aspects </vt:lpstr>
      <vt:lpstr>PowerPoint Presentation</vt:lpstr>
      <vt:lpstr>PowerPoint Presentation</vt:lpstr>
      <vt:lpstr>PowerPoint Presentation</vt:lpstr>
      <vt:lpstr>Related TDOCs</vt:lpstr>
      <vt:lpstr>Different proposed options</vt:lpstr>
      <vt:lpstr>Different proposed options</vt:lpstr>
      <vt:lpstr>Different proposed options</vt:lpstr>
      <vt:lpstr>Comparison of Options</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Ericsson</cp:lastModifiedBy>
  <cp:revision>2174</cp:revision>
  <dcterms:created xsi:type="dcterms:W3CDTF">2008-08-30T09:32:10Z</dcterms:created>
  <dcterms:modified xsi:type="dcterms:W3CDTF">2021-04-16T04:30:20Z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ies>
</file>